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5"/>
  </p:notesMasterIdLst>
  <p:sldIdLst>
    <p:sldId id="270" r:id="rId2"/>
    <p:sldId id="291" r:id="rId3"/>
    <p:sldId id="272" r:id="rId4"/>
    <p:sldId id="273" r:id="rId5"/>
    <p:sldId id="274" r:id="rId6"/>
    <p:sldId id="292" r:id="rId7"/>
    <p:sldId id="275" r:id="rId8"/>
    <p:sldId id="276" r:id="rId9"/>
    <p:sldId id="277" r:id="rId10"/>
    <p:sldId id="278" r:id="rId11"/>
    <p:sldId id="295" r:id="rId12"/>
    <p:sldId id="279" r:id="rId13"/>
    <p:sldId id="296" r:id="rId14"/>
    <p:sldId id="280" r:id="rId15"/>
    <p:sldId id="287" r:id="rId16"/>
    <p:sldId id="281" r:id="rId17"/>
    <p:sldId id="282" r:id="rId18"/>
    <p:sldId id="288" r:id="rId19"/>
    <p:sldId id="283" r:id="rId20"/>
    <p:sldId id="284" r:id="rId21"/>
    <p:sldId id="289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403"/>
    <a:srgbClr val="006A9A"/>
    <a:srgbClr val="00577E"/>
    <a:srgbClr val="004564"/>
    <a:srgbClr val="78B832"/>
    <a:srgbClr val="005F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5" autoAdjust="0"/>
    <p:restoredTop sz="86918" autoAdjust="0"/>
  </p:normalViewPr>
  <p:slideViewPr>
    <p:cSldViewPr>
      <p:cViewPr>
        <p:scale>
          <a:sx n="60" d="100"/>
          <a:sy n="60" d="100"/>
        </p:scale>
        <p:origin x="-184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2F6E5-EDBB-469C-BC34-2A6418C0A3D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5040BD-AFE5-4276-8C49-BD9B1D594F56}">
      <dgm:prSet phldrT="[Text]"/>
      <dgm:spPr>
        <a:solidFill>
          <a:schemeClr val="accent5">
            <a:lumMod val="75000"/>
          </a:schemeClr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List Curriculum Report</a:t>
          </a:r>
          <a:endParaRPr lang="en-US" dirty="0"/>
        </a:p>
      </dgm:t>
    </dgm:pt>
    <dgm:pt modelId="{AEB77636-F898-48B5-9E64-85545DEC9898}" type="parTrans" cxnId="{94902D31-C349-4D4F-9445-5EC9795C68FB}">
      <dgm:prSet/>
      <dgm:spPr/>
      <dgm:t>
        <a:bodyPr/>
        <a:lstStyle/>
        <a:p>
          <a:endParaRPr lang="en-US"/>
        </a:p>
      </dgm:t>
    </dgm:pt>
    <dgm:pt modelId="{B1EF2853-B040-4ED8-9F8E-4DFB897660A9}" type="sibTrans" cxnId="{94902D31-C349-4D4F-9445-5EC9795C68FB}">
      <dgm:prSet/>
      <dgm:spPr/>
      <dgm:t>
        <a:bodyPr/>
        <a:lstStyle/>
        <a:p>
          <a:endParaRPr lang="en-US"/>
        </a:p>
      </dgm:t>
    </dgm:pt>
    <dgm:pt modelId="{770C5A36-C085-4213-A7A0-F80460995F7A}">
      <dgm:prSet phldrT="[Text]"/>
      <dgm:spPr>
        <a:solidFill>
          <a:srgbClr val="FFC000"/>
        </a:solidFill>
        <a:ln w="38100">
          <a:solidFill>
            <a:srgbClr val="FBB403"/>
          </a:solidFill>
        </a:ln>
      </dgm:spPr>
      <dgm:t>
        <a:bodyPr/>
        <a:lstStyle/>
        <a:p>
          <a:r>
            <a:rPr lang="en-US" dirty="0" smtClean="0"/>
            <a:t>A report that shows learner summaries and group progress </a:t>
          </a:r>
          <a:endParaRPr lang="en-US" dirty="0"/>
        </a:p>
      </dgm:t>
    </dgm:pt>
    <dgm:pt modelId="{EABD0C4B-58E1-4987-9ACA-1B6194AAAB04}" type="parTrans" cxnId="{B3F4FCED-CB04-4AF3-B65F-E7746425AFE3}">
      <dgm:prSet/>
      <dgm:spPr>
        <a:solidFill>
          <a:srgbClr val="FFC000"/>
        </a:solidFill>
        <a:ln w="38100">
          <a:solidFill>
            <a:srgbClr val="FBB403"/>
          </a:solidFill>
        </a:ln>
      </dgm:spPr>
      <dgm:t>
        <a:bodyPr/>
        <a:lstStyle/>
        <a:p>
          <a:endParaRPr lang="en-US"/>
        </a:p>
      </dgm:t>
    </dgm:pt>
    <dgm:pt modelId="{60A1AA98-8205-47AE-9D15-53D82F24657B}" type="sibTrans" cxnId="{B3F4FCED-CB04-4AF3-B65F-E7746425AFE3}">
      <dgm:prSet/>
      <dgm:spPr/>
      <dgm:t>
        <a:bodyPr/>
        <a:lstStyle/>
        <a:p>
          <a:endParaRPr lang="en-US"/>
        </a:p>
      </dgm:t>
    </dgm:pt>
    <dgm:pt modelId="{73DFCDCF-AD1C-4192-B549-52B58CF6F7BA}">
      <dgm:prSet phldrT="[Text]"/>
      <dgm:spPr>
        <a:ln w="38100">
          <a:solidFill>
            <a:srgbClr val="006A9A"/>
          </a:solidFill>
        </a:ln>
      </dgm:spPr>
      <dgm:t>
        <a:bodyPr/>
        <a:lstStyle/>
        <a:p>
          <a:r>
            <a:rPr lang="en-US" dirty="0" smtClean="0"/>
            <a:t>A report that is viewed as a graph </a:t>
          </a:r>
          <a:endParaRPr lang="en-US" dirty="0"/>
        </a:p>
      </dgm:t>
    </dgm:pt>
    <dgm:pt modelId="{5AFFDFD0-6A80-48F4-9FD8-DEF13E2797DD}" type="parTrans" cxnId="{B814133E-7E32-4705-937E-4CAA41555C66}">
      <dgm:prSet/>
      <dgm:spPr>
        <a:ln w="38100">
          <a:solidFill>
            <a:srgbClr val="006A9A"/>
          </a:solidFill>
        </a:ln>
      </dgm:spPr>
      <dgm:t>
        <a:bodyPr/>
        <a:lstStyle/>
        <a:p>
          <a:endParaRPr lang="en-US"/>
        </a:p>
      </dgm:t>
    </dgm:pt>
    <dgm:pt modelId="{EDD3C910-7FAE-4FCD-B171-CCA1F3255E20}" type="sibTrans" cxnId="{B814133E-7E32-4705-937E-4CAA41555C66}">
      <dgm:prSet/>
      <dgm:spPr/>
      <dgm:t>
        <a:bodyPr/>
        <a:lstStyle/>
        <a:p>
          <a:endParaRPr lang="en-US"/>
        </a:p>
      </dgm:t>
    </dgm:pt>
    <dgm:pt modelId="{E80337DB-6C94-4771-996A-63BD5D8AF28E}">
      <dgm:prSet phldrT="[Text]"/>
      <dgm:spPr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 report that can be saved to the Reports tab in the Rosetta Stone Manager</a:t>
          </a:r>
          <a:endParaRPr lang="en-US" dirty="0"/>
        </a:p>
      </dgm:t>
    </dgm:pt>
    <dgm:pt modelId="{3B9BCB99-1458-4CA6-BDBA-41840ED1DE21}" type="parTrans" cxnId="{E45B8B3A-21A6-4A65-ABFD-48D017CE6F7E}">
      <dgm:prSet/>
      <dgm:spPr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EEA8C76-45F3-4446-AE39-5956BAB905B5}" type="sibTrans" cxnId="{E45B8B3A-21A6-4A65-ABFD-48D017CE6F7E}">
      <dgm:prSet/>
      <dgm:spPr/>
      <dgm:t>
        <a:bodyPr/>
        <a:lstStyle/>
        <a:p>
          <a:endParaRPr lang="en-US"/>
        </a:p>
      </dgm:t>
    </dgm:pt>
    <dgm:pt modelId="{916ADE5E-4A87-4B07-A5D1-45F9E86135B2}">
      <dgm:prSet phldrT="[Text]"/>
      <dgm:spPr/>
      <dgm:t>
        <a:bodyPr/>
        <a:lstStyle/>
        <a:p>
          <a:endParaRPr lang="en-US" dirty="0"/>
        </a:p>
      </dgm:t>
    </dgm:pt>
    <dgm:pt modelId="{6294A631-460B-4EA3-8CC0-C3C126A7E1CE}" type="parTrans" cxnId="{3496DC46-7CCD-4F28-AA09-7357F298C6F4}">
      <dgm:prSet/>
      <dgm:spPr/>
      <dgm:t>
        <a:bodyPr/>
        <a:lstStyle/>
        <a:p>
          <a:endParaRPr lang="en-US"/>
        </a:p>
      </dgm:t>
    </dgm:pt>
    <dgm:pt modelId="{8C8FD78B-DCA9-4ECC-9DD4-5B83F5813168}" type="sibTrans" cxnId="{3496DC46-7CCD-4F28-AA09-7357F298C6F4}">
      <dgm:prSet/>
      <dgm:spPr/>
      <dgm:t>
        <a:bodyPr/>
        <a:lstStyle/>
        <a:p>
          <a:endParaRPr lang="en-US"/>
        </a:p>
      </dgm:t>
    </dgm:pt>
    <dgm:pt modelId="{AA03D175-D55C-46A5-B644-A9F93F004365}">
      <dgm:prSet phldrT="[Text]"/>
      <dgm:spPr/>
      <dgm:t>
        <a:bodyPr/>
        <a:lstStyle/>
        <a:p>
          <a:endParaRPr lang="en-US" dirty="0"/>
        </a:p>
      </dgm:t>
    </dgm:pt>
    <dgm:pt modelId="{BBE4F948-14E7-40C2-8636-B4C589B3BD0B}" type="parTrans" cxnId="{24EB3D08-0DDA-4C4C-A07C-1C5613D9C2EA}">
      <dgm:prSet/>
      <dgm:spPr/>
      <dgm:t>
        <a:bodyPr/>
        <a:lstStyle/>
        <a:p>
          <a:endParaRPr lang="en-US"/>
        </a:p>
      </dgm:t>
    </dgm:pt>
    <dgm:pt modelId="{FB64E209-0B84-4F21-98C0-1F39EDD57464}" type="sibTrans" cxnId="{24EB3D08-0DDA-4C4C-A07C-1C5613D9C2EA}">
      <dgm:prSet/>
      <dgm:spPr/>
      <dgm:t>
        <a:bodyPr/>
        <a:lstStyle/>
        <a:p>
          <a:endParaRPr lang="en-US"/>
        </a:p>
      </dgm:t>
    </dgm:pt>
    <dgm:pt modelId="{30FF8123-BE06-4468-BF3A-765B2F51D2B9}" type="pres">
      <dgm:prSet presAssocID="{B2D2F6E5-EDBB-469C-BC34-2A6418C0A3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506CE-EC9F-49A8-BFFB-8A36E13B8874}" type="pres">
      <dgm:prSet presAssocID="{935040BD-AFE5-4276-8C49-BD9B1D594F56}" presName="centerShape" presStyleLbl="node0" presStyleIdx="0" presStyleCnt="1"/>
      <dgm:spPr/>
      <dgm:t>
        <a:bodyPr/>
        <a:lstStyle/>
        <a:p>
          <a:endParaRPr lang="en-US"/>
        </a:p>
      </dgm:t>
    </dgm:pt>
    <dgm:pt modelId="{9FF919E3-55E8-4211-B72B-4E9FB04350F7}" type="pres">
      <dgm:prSet presAssocID="{EABD0C4B-58E1-4987-9ACA-1B6194AAAB0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C620B72-B331-4B28-A569-CBA0BEFEE707}" type="pres">
      <dgm:prSet presAssocID="{770C5A36-C085-4213-A7A0-F80460995F7A}" presName="node" presStyleLbl="node1" presStyleIdx="0" presStyleCnt="3" custRadScaleRad="106040" custRadScaleInc="-3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6861F-B16F-4523-807B-9CAA8F59FABC}" type="pres">
      <dgm:prSet presAssocID="{5AFFDFD0-6A80-48F4-9FD8-DEF13E2797D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E7CC55F-01FF-4DBB-87FF-C8392CBCB9DE}" type="pres">
      <dgm:prSet presAssocID="{73DFCDCF-AD1C-4192-B549-52B58CF6F7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8D409-7739-4ADF-9F9F-CD35B06D1129}" type="pres">
      <dgm:prSet presAssocID="{3B9BCB99-1458-4CA6-BDBA-41840ED1DE2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66561B85-C8D8-4B84-AB71-0A60F0FFC7CC}" type="pres">
      <dgm:prSet presAssocID="{E80337DB-6C94-4771-996A-63BD5D8AF28E}" presName="node" presStyleLbl="node1" presStyleIdx="2" presStyleCnt="3" custRadScaleRad="106040" custRadScaleInc="3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14133E-7E32-4705-937E-4CAA41555C66}" srcId="{935040BD-AFE5-4276-8C49-BD9B1D594F56}" destId="{73DFCDCF-AD1C-4192-B549-52B58CF6F7BA}" srcOrd="1" destOrd="0" parTransId="{5AFFDFD0-6A80-48F4-9FD8-DEF13E2797DD}" sibTransId="{EDD3C910-7FAE-4FCD-B171-CCA1F3255E20}"/>
    <dgm:cxn modelId="{32B53BF9-E573-45F4-B6D2-C920FB8BD702}" type="presOf" srcId="{5AFFDFD0-6A80-48F4-9FD8-DEF13E2797DD}" destId="{B376861F-B16F-4523-807B-9CAA8F59FABC}" srcOrd="0" destOrd="0" presId="urn:microsoft.com/office/officeart/2005/8/layout/radial4"/>
    <dgm:cxn modelId="{94902D31-C349-4D4F-9445-5EC9795C68FB}" srcId="{B2D2F6E5-EDBB-469C-BC34-2A6418C0A3D0}" destId="{935040BD-AFE5-4276-8C49-BD9B1D594F56}" srcOrd="0" destOrd="0" parTransId="{AEB77636-F898-48B5-9E64-85545DEC9898}" sibTransId="{B1EF2853-B040-4ED8-9F8E-4DFB897660A9}"/>
    <dgm:cxn modelId="{296D0B70-751A-4968-9FC1-377287593F17}" type="presOf" srcId="{935040BD-AFE5-4276-8C49-BD9B1D594F56}" destId="{039506CE-EC9F-49A8-BFFB-8A36E13B8874}" srcOrd="0" destOrd="0" presId="urn:microsoft.com/office/officeart/2005/8/layout/radial4"/>
    <dgm:cxn modelId="{17A3ADF8-3D1F-4349-8D51-D468F89E59B0}" type="presOf" srcId="{3B9BCB99-1458-4CA6-BDBA-41840ED1DE21}" destId="{A458D409-7739-4ADF-9F9F-CD35B06D1129}" srcOrd="0" destOrd="0" presId="urn:microsoft.com/office/officeart/2005/8/layout/radial4"/>
    <dgm:cxn modelId="{EBF425D1-BA92-44CB-B9F8-906664F14542}" type="presOf" srcId="{B2D2F6E5-EDBB-469C-BC34-2A6418C0A3D0}" destId="{30FF8123-BE06-4468-BF3A-765B2F51D2B9}" srcOrd="0" destOrd="0" presId="urn:microsoft.com/office/officeart/2005/8/layout/radial4"/>
    <dgm:cxn modelId="{3496DC46-7CCD-4F28-AA09-7357F298C6F4}" srcId="{B2D2F6E5-EDBB-469C-BC34-2A6418C0A3D0}" destId="{916ADE5E-4A87-4B07-A5D1-45F9E86135B2}" srcOrd="1" destOrd="0" parTransId="{6294A631-460B-4EA3-8CC0-C3C126A7E1CE}" sibTransId="{8C8FD78B-DCA9-4ECC-9DD4-5B83F5813168}"/>
    <dgm:cxn modelId="{24EB3D08-0DDA-4C4C-A07C-1C5613D9C2EA}" srcId="{B2D2F6E5-EDBB-469C-BC34-2A6418C0A3D0}" destId="{AA03D175-D55C-46A5-B644-A9F93F004365}" srcOrd="2" destOrd="0" parTransId="{BBE4F948-14E7-40C2-8636-B4C589B3BD0B}" sibTransId="{FB64E209-0B84-4F21-98C0-1F39EDD57464}"/>
    <dgm:cxn modelId="{57334EA8-B09F-4C5F-8D5E-75C9A7D45DA6}" type="presOf" srcId="{73DFCDCF-AD1C-4192-B549-52B58CF6F7BA}" destId="{FE7CC55F-01FF-4DBB-87FF-C8392CBCB9DE}" srcOrd="0" destOrd="0" presId="urn:microsoft.com/office/officeart/2005/8/layout/radial4"/>
    <dgm:cxn modelId="{4B6367D8-EDC2-4320-ADC5-DACE2B0D5B1A}" type="presOf" srcId="{EABD0C4B-58E1-4987-9ACA-1B6194AAAB04}" destId="{9FF919E3-55E8-4211-B72B-4E9FB04350F7}" srcOrd="0" destOrd="0" presId="urn:microsoft.com/office/officeart/2005/8/layout/radial4"/>
    <dgm:cxn modelId="{8AE80F17-6047-4053-AACB-3D4F390F042B}" type="presOf" srcId="{770C5A36-C085-4213-A7A0-F80460995F7A}" destId="{FC620B72-B331-4B28-A569-CBA0BEFEE707}" srcOrd="0" destOrd="0" presId="urn:microsoft.com/office/officeart/2005/8/layout/radial4"/>
    <dgm:cxn modelId="{809C2EAB-9BC9-433E-AF55-06DA160936B2}" type="presOf" srcId="{E80337DB-6C94-4771-996A-63BD5D8AF28E}" destId="{66561B85-C8D8-4B84-AB71-0A60F0FFC7CC}" srcOrd="0" destOrd="0" presId="urn:microsoft.com/office/officeart/2005/8/layout/radial4"/>
    <dgm:cxn modelId="{B3F4FCED-CB04-4AF3-B65F-E7746425AFE3}" srcId="{935040BD-AFE5-4276-8C49-BD9B1D594F56}" destId="{770C5A36-C085-4213-A7A0-F80460995F7A}" srcOrd="0" destOrd="0" parTransId="{EABD0C4B-58E1-4987-9ACA-1B6194AAAB04}" sibTransId="{60A1AA98-8205-47AE-9D15-53D82F24657B}"/>
    <dgm:cxn modelId="{E45B8B3A-21A6-4A65-ABFD-48D017CE6F7E}" srcId="{935040BD-AFE5-4276-8C49-BD9B1D594F56}" destId="{E80337DB-6C94-4771-996A-63BD5D8AF28E}" srcOrd="2" destOrd="0" parTransId="{3B9BCB99-1458-4CA6-BDBA-41840ED1DE21}" sibTransId="{6EEA8C76-45F3-4446-AE39-5956BAB905B5}"/>
    <dgm:cxn modelId="{7EA40389-6F36-428A-870D-3AAB168561F6}" type="presParOf" srcId="{30FF8123-BE06-4468-BF3A-765B2F51D2B9}" destId="{039506CE-EC9F-49A8-BFFB-8A36E13B8874}" srcOrd="0" destOrd="0" presId="urn:microsoft.com/office/officeart/2005/8/layout/radial4"/>
    <dgm:cxn modelId="{10BF3152-E584-4377-9196-B95666C000A3}" type="presParOf" srcId="{30FF8123-BE06-4468-BF3A-765B2F51D2B9}" destId="{9FF919E3-55E8-4211-B72B-4E9FB04350F7}" srcOrd="1" destOrd="0" presId="urn:microsoft.com/office/officeart/2005/8/layout/radial4"/>
    <dgm:cxn modelId="{0EF6FC4E-DE4D-48D9-81D9-3D41443A4A3F}" type="presParOf" srcId="{30FF8123-BE06-4468-BF3A-765B2F51D2B9}" destId="{FC620B72-B331-4B28-A569-CBA0BEFEE707}" srcOrd="2" destOrd="0" presId="urn:microsoft.com/office/officeart/2005/8/layout/radial4"/>
    <dgm:cxn modelId="{B156770D-2B08-4112-BDA4-9E5C89CF1519}" type="presParOf" srcId="{30FF8123-BE06-4468-BF3A-765B2F51D2B9}" destId="{B376861F-B16F-4523-807B-9CAA8F59FABC}" srcOrd="3" destOrd="0" presId="urn:microsoft.com/office/officeart/2005/8/layout/radial4"/>
    <dgm:cxn modelId="{AFD300EF-DC9F-4696-89F5-F77319728C10}" type="presParOf" srcId="{30FF8123-BE06-4468-BF3A-765B2F51D2B9}" destId="{FE7CC55F-01FF-4DBB-87FF-C8392CBCB9DE}" srcOrd="4" destOrd="0" presId="urn:microsoft.com/office/officeart/2005/8/layout/radial4"/>
    <dgm:cxn modelId="{D0AAC9E5-A95C-415D-8A61-8142A4630695}" type="presParOf" srcId="{30FF8123-BE06-4468-BF3A-765B2F51D2B9}" destId="{A458D409-7739-4ADF-9F9F-CD35B06D1129}" srcOrd="5" destOrd="0" presId="urn:microsoft.com/office/officeart/2005/8/layout/radial4"/>
    <dgm:cxn modelId="{A1CEC6C6-EB4C-48CD-9284-3D5CAE79B88A}" type="presParOf" srcId="{30FF8123-BE06-4468-BF3A-765B2F51D2B9}" destId="{66561B85-C8D8-4B84-AB71-0A60F0FFC7C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2F6E5-EDBB-469C-BC34-2A6418C0A3D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5040BD-AFE5-4276-8C49-BD9B1D594F56}">
      <dgm:prSet phldrT="[Text]"/>
      <dgm:spPr>
        <a:solidFill>
          <a:schemeClr val="accent6">
            <a:lumMod val="75000"/>
          </a:schemeClr>
        </a:solid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Learner Curriculum Report</a:t>
          </a:r>
          <a:endParaRPr lang="en-US" dirty="0"/>
        </a:p>
      </dgm:t>
    </dgm:pt>
    <dgm:pt modelId="{AEB77636-F898-48B5-9E64-85545DEC9898}" type="parTrans" cxnId="{94902D31-C349-4D4F-9445-5EC9795C68FB}">
      <dgm:prSet/>
      <dgm:spPr/>
      <dgm:t>
        <a:bodyPr/>
        <a:lstStyle/>
        <a:p>
          <a:endParaRPr lang="en-US"/>
        </a:p>
      </dgm:t>
    </dgm:pt>
    <dgm:pt modelId="{B1EF2853-B040-4ED8-9F8E-4DFB897660A9}" type="sibTrans" cxnId="{94902D31-C349-4D4F-9445-5EC9795C68FB}">
      <dgm:prSet/>
      <dgm:spPr/>
      <dgm:t>
        <a:bodyPr/>
        <a:lstStyle/>
        <a:p>
          <a:endParaRPr lang="en-US"/>
        </a:p>
      </dgm:t>
    </dgm:pt>
    <dgm:pt modelId="{770C5A36-C085-4213-A7A0-F80460995F7A}">
      <dgm:prSet phldrT="[Text]"/>
      <dgm:spPr>
        <a:solidFill>
          <a:srgbClr val="FFC000"/>
        </a:solidFill>
        <a:ln w="38100">
          <a:solidFill>
            <a:srgbClr val="FBB403"/>
          </a:solidFill>
        </a:ln>
      </dgm:spPr>
      <dgm:t>
        <a:bodyPr/>
        <a:lstStyle/>
        <a:p>
          <a:r>
            <a:rPr lang="en-US" dirty="0" smtClean="0"/>
            <a:t>A report that shows documentation of individual Learner progress</a:t>
          </a:r>
          <a:endParaRPr lang="en-US" dirty="0"/>
        </a:p>
      </dgm:t>
    </dgm:pt>
    <dgm:pt modelId="{EABD0C4B-58E1-4987-9ACA-1B6194AAAB04}" type="parTrans" cxnId="{B3F4FCED-CB04-4AF3-B65F-E7746425AFE3}">
      <dgm:prSet/>
      <dgm:spPr>
        <a:solidFill>
          <a:srgbClr val="FFC000"/>
        </a:solidFill>
        <a:ln w="38100">
          <a:solidFill>
            <a:srgbClr val="FBB403"/>
          </a:solidFill>
        </a:ln>
      </dgm:spPr>
      <dgm:t>
        <a:bodyPr/>
        <a:lstStyle/>
        <a:p>
          <a:endParaRPr lang="en-US"/>
        </a:p>
      </dgm:t>
    </dgm:pt>
    <dgm:pt modelId="{60A1AA98-8205-47AE-9D15-53D82F24657B}" type="sibTrans" cxnId="{B3F4FCED-CB04-4AF3-B65F-E7746425AFE3}">
      <dgm:prSet/>
      <dgm:spPr/>
      <dgm:t>
        <a:bodyPr/>
        <a:lstStyle/>
        <a:p>
          <a:endParaRPr lang="en-US"/>
        </a:p>
      </dgm:t>
    </dgm:pt>
    <dgm:pt modelId="{73DFCDCF-AD1C-4192-B549-52B58CF6F7BA}">
      <dgm:prSet phldrT="[Text]"/>
      <dgm:spPr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 report that presents that the Learner is meeting benchmarks </a:t>
          </a:r>
          <a:endParaRPr lang="en-US" dirty="0"/>
        </a:p>
      </dgm:t>
    </dgm:pt>
    <dgm:pt modelId="{5AFFDFD0-6A80-48F4-9FD8-DEF13E2797DD}" type="parTrans" cxnId="{B814133E-7E32-4705-937E-4CAA41555C66}">
      <dgm:prSet/>
      <dgm:spPr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DD3C910-7FAE-4FCD-B171-CCA1F3255E20}" type="sibTrans" cxnId="{B814133E-7E32-4705-937E-4CAA41555C66}">
      <dgm:prSet/>
      <dgm:spPr/>
      <dgm:t>
        <a:bodyPr/>
        <a:lstStyle/>
        <a:p>
          <a:endParaRPr lang="en-US"/>
        </a:p>
      </dgm:t>
    </dgm:pt>
    <dgm:pt modelId="{E80337DB-6C94-4771-996A-63BD5D8AF28E}">
      <dgm:prSet phldrT="[Text]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 report that can be easily accessed and viewed as a PDF</a:t>
          </a:r>
          <a:endParaRPr lang="en-US" dirty="0"/>
        </a:p>
      </dgm:t>
    </dgm:pt>
    <dgm:pt modelId="{3B9BCB99-1458-4CA6-BDBA-41840ED1DE21}" type="parTrans" cxnId="{E45B8B3A-21A6-4A65-ABFD-48D017CE6F7E}">
      <dgm:prSet/>
      <dgm:spPr>
        <a:solidFill>
          <a:schemeClr val="accent4">
            <a:lumMod val="60000"/>
            <a:lumOff val="40000"/>
          </a:schemeClr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EEA8C76-45F3-4446-AE39-5956BAB905B5}" type="sibTrans" cxnId="{E45B8B3A-21A6-4A65-ABFD-48D017CE6F7E}">
      <dgm:prSet/>
      <dgm:spPr/>
      <dgm:t>
        <a:bodyPr/>
        <a:lstStyle/>
        <a:p>
          <a:endParaRPr lang="en-US"/>
        </a:p>
      </dgm:t>
    </dgm:pt>
    <dgm:pt modelId="{FB55CC5B-9E79-46A4-A537-A8E1ED1355BB}">
      <dgm:prSet phldrT="[Text]"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 report that shows time spent in Rosetta Course</a:t>
          </a:r>
          <a:endParaRPr lang="en-US" dirty="0"/>
        </a:p>
      </dgm:t>
    </dgm:pt>
    <dgm:pt modelId="{27F2A394-D8FF-47A0-B99C-5F85DCE8936F}" type="parTrans" cxnId="{92D7B878-BD7C-4F25-8A9B-91CF1B1237DC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18ACF4A3-FDD3-4451-96FC-973BB26AC1F0}" type="sibTrans" cxnId="{92D7B878-BD7C-4F25-8A9B-91CF1B1237DC}">
      <dgm:prSet/>
      <dgm:spPr/>
      <dgm:t>
        <a:bodyPr/>
        <a:lstStyle/>
        <a:p>
          <a:endParaRPr lang="en-US"/>
        </a:p>
      </dgm:t>
    </dgm:pt>
    <dgm:pt modelId="{5547ACB3-4DAA-4BDD-B006-0177F7E6AC6A}">
      <dgm:prSet phldrT="[Text]"/>
      <dgm:spPr/>
      <dgm:t>
        <a:bodyPr/>
        <a:lstStyle/>
        <a:p>
          <a:endParaRPr lang="en-US" dirty="0"/>
        </a:p>
      </dgm:t>
    </dgm:pt>
    <dgm:pt modelId="{E76FEAF2-E3E7-4BF8-AC60-B4536F718DC4}" type="parTrans" cxnId="{5DDE9818-C372-4612-A5E7-1BEE7ACA9D75}">
      <dgm:prSet/>
      <dgm:spPr/>
      <dgm:t>
        <a:bodyPr/>
        <a:lstStyle/>
        <a:p>
          <a:endParaRPr lang="en-US"/>
        </a:p>
      </dgm:t>
    </dgm:pt>
    <dgm:pt modelId="{A553942D-5F5C-4599-8E9B-F77A7457F75C}" type="sibTrans" cxnId="{5DDE9818-C372-4612-A5E7-1BEE7ACA9D75}">
      <dgm:prSet/>
      <dgm:spPr/>
      <dgm:t>
        <a:bodyPr/>
        <a:lstStyle/>
        <a:p>
          <a:endParaRPr lang="en-US"/>
        </a:p>
      </dgm:t>
    </dgm:pt>
    <dgm:pt modelId="{30FF8123-BE06-4468-BF3A-765B2F51D2B9}" type="pres">
      <dgm:prSet presAssocID="{B2D2F6E5-EDBB-469C-BC34-2A6418C0A3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506CE-EC9F-49A8-BFFB-8A36E13B8874}" type="pres">
      <dgm:prSet presAssocID="{935040BD-AFE5-4276-8C49-BD9B1D594F56}" presName="centerShape" presStyleLbl="node0" presStyleIdx="0" presStyleCnt="1"/>
      <dgm:spPr/>
      <dgm:t>
        <a:bodyPr/>
        <a:lstStyle/>
        <a:p>
          <a:endParaRPr lang="en-US"/>
        </a:p>
      </dgm:t>
    </dgm:pt>
    <dgm:pt modelId="{9FF919E3-55E8-4211-B72B-4E9FB04350F7}" type="pres">
      <dgm:prSet presAssocID="{EABD0C4B-58E1-4987-9ACA-1B6194AAAB04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C620B72-B331-4B28-A569-CBA0BEFEE707}" type="pres">
      <dgm:prSet presAssocID="{770C5A36-C085-4213-A7A0-F80460995F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6861F-B16F-4523-807B-9CAA8F59FABC}" type="pres">
      <dgm:prSet presAssocID="{5AFFDFD0-6A80-48F4-9FD8-DEF13E2797DD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FE7CC55F-01FF-4DBB-87FF-C8392CBCB9DE}" type="pres">
      <dgm:prSet presAssocID="{73DFCDCF-AD1C-4192-B549-52B58CF6F7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8D409-7739-4ADF-9F9F-CD35B06D1129}" type="pres">
      <dgm:prSet presAssocID="{3B9BCB99-1458-4CA6-BDBA-41840ED1DE2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66561B85-C8D8-4B84-AB71-0A60F0FFC7CC}" type="pres">
      <dgm:prSet presAssocID="{E80337DB-6C94-4771-996A-63BD5D8AF2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89195-8080-4A62-B685-555A38D50A7F}" type="pres">
      <dgm:prSet presAssocID="{27F2A394-D8FF-47A0-B99C-5F85DCE8936F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1E9ED2F6-4B75-45B9-8568-46959103E114}" type="pres">
      <dgm:prSet presAssocID="{FB55CC5B-9E79-46A4-A537-A8E1ED1355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14133E-7E32-4705-937E-4CAA41555C66}" srcId="{935040BD-AFE5-4276-8C49-BD9B1D594F56}" destId="{73DFCDCF-AD1C-4192-B549-52B58CF6F7BA}" srcOrd="1" destOrd="0" parTransId="{5AFFDFD0-6A80-48F4-9FD8-DEF13E2797DD}" sibTransId="{EDD3C910-7FAE-4FCD-B171-CCA1F3255E20}"/>
    <dgm:cxn modelId="{94902D31-C349-4D4F-9445-5EC9795C68FB}" srcId="{B2D2F6E5-EDBB-469C-BC34-2A6418C0A3D0}" destId="{935040BD-AFE5-4276-8C49-BD9B1D594F56}" srcOrd="0" destOrd="0" parTransId="{AEB77636-F898-48B5-9E64-85545DEC9898}" sibTransId="{B1EF2853-B040-4ED8-9F8E-4DFB897660A9}"/>
    <dgm:cxn modelId="{EE06D1A3-37B4-4571-8E0C-FADFAFF65DD0}" type="presOf" srcId="{B2D2F6E5-EDBB-469C-BC34-2A6418C0A3D0}" destId="{30FF8123-BE06-4468-BF3A-765B2F51D2B9}" srcOrd="0" destOrd="0" presId="urn:microsoft.com/office/officeart/2005/8/layout/radial4"/>
    <dgm:cxn modelId="{235D4708-9F0C-407E-85EC-DCFC88761566}" type="presOf" srcId="{FB55CC5B-9E79-46A4-A537-A8E1ED1355BB}" destId="{1E9ED2F6-4B75-45B9-8568-46959103E114}" srcOrd="0" destOrd="0" presId="urn:microsoft.com/office/officeart/2005/8/layout/radial4"/>
    <dgm:cxn modelId="{E4EEF29C-874C-4DEE-9770-C7E94B1A073B}" type="presOf" srcId="{935040BD-AFE5-4276-8C49-BD9B1D594F56}" destId="{039506CE-EC9F-49A8-BFFB-8A36E13B8874}" srcOrd="0" destOrd="0" presId="urn:microsoft.com/office/officeart/2005/8/layout/radial4"/>
    <dgm:cxn modelId="{584E7336-E8C6-444A-8508-AC2341250519}" type="presOf" srcId="{770C5A36-C085-4213-A7A0-F80460995F7A}" destId="{FC620B72-B331-4B28-A569-CBA0BEFEE707}" srcOrd="0" destOrd="0" presId="urn:microsoft.com/office/officeart/2005/8/layout/radial4"/>
    <dgm:cxn modelId="{E085CA2A-4CC9-4EF5-AD06-818798551422}" type="presOf" srcId="{3B9BCB99-1458-4CA6-BDBA-41840ED1DE21}" destId="{A458D409-7739-4ADF-9F9F-CD35B06D1129}" srcOrd="0" destOrd="0" presId="urn:microsoft.com/office/officeart/2005/8/layout/radial4"/>
    <dgm:cxn modelId="{513FC00D-6119-4330-80AD-ECF4C7397D6D}" type="presOf" srcId="{73DFCDCF-AD1C-4192-B549-52B58CF6F7BA}" destId="{FE7CC55F-01FF-4DBB-87FF-C8392CBCB9DE}" srcOrd="0" destOrd="0" presId="urn:microsoft.com/office/officeart/2005/8/layout/radial4"/>
    <dgm:cxn modelId="{8AF4C08B-859A-4F50-B51B-11B9B8A4B0F0}" type="presOf" srcId="{EABD0C4B-58E1-4987-9ACA-1B6194AAAB04}" destId="{9FF919E3-55E8-4211-B72B-4E9FB04350F7}" srcOrd="0" destOrd="0" presId="urn:microsoft.com/office/officeart/2005/8/layout/radial4"/>
    <dgm:cxn modelId="{6E70F42C-9F36-4DD4-949F-D6E391AE266C}" type="presOf" srcId="{27F2A394-D8FF-47A0-B99C-5F85DCE8936F}" destId="{10589195-8080-4A62-B685-555A38D50A7F}" srcOrd="0" destOrd="0" presId="urn:microsoft.com/office/officeart/2005/8/layout/radial4"/>
    <dgm:cxn modelId="{92D7B878-BD7C-4F25-8A9B-91CF1B1237DC}" srcId="{935040BD-AFE5-4276-8C49-BD9B1D594F56}" destId="{FB55CC5B-9E79-46A4-A537-A8E1ED1355BB}" srcOrd="3" destOrd="0" parTransId="{27F2A394-D8FF-47A0-B99C-5F85DCE8936F}" sibTransId="{18ACF4A3-FDD3-4451-96FC-973BB26AC1F0}"/>
    <dgm:cxn modelId="{B3F4FCED-CB04-4AF3-B65F-E7746425AFE3}" srcId="{935040BD-AFE5-4276-8C49-BD9B1D594F56}" destId="{770C5A36-C085-4213-A7A0-F80460995F7A}" srcOrd="0" destOrd="0" parTransId="{EABD0C4B-58E1-4987-9ACA-1B6194AAAB04}" sibTransId="{60A1AA98-8205-47AE-9D15-53D82F24657B}"/>
    <dgm:cxn modelId="{5DDE9818-C372-4612-A5E7-1BEE7ACA9D75}" srcId="{B2D2F6E5-EDBB-469C-BC34-2A6418C0A3D0}" destId="{5547ACB3-4DAA-4BDD-B006-0177F7E6AC6A}" srcOrd="1" destOrd="0" parTransId="{E76FEAF2-E3E7-4BF8-AC60-B4536F718DC4}" sibTransId="{A553942D-5F5C-4599-8E9B-F77A7457F75C}"/>
    <dgm:cxn modelId="{E45B8B3A-21A6-4A65-ABFD-48D017CE6F7E}" srcId="{935040BD-AFE5-4276-8C49-BD9B1D594F56}" destId="{E80337DB-6C94-4771-996A-63BD5D8AF28E}" srcOrd="2" destOrd="0" parTransId="{3B9BCB99-1458-4CA6-BDBA-41840ED1DE21}" sibTransId="{6EEA8C76-45F3-4446-AE39-5956BAB905B5}"/>
    <dgm:cxn modelId="{1C110D56-102F-4B5F-A3A5-00165AE1C594}" type="presOf" srcId="{5AFFDFD0-6A80-48F4-9FD8-DEF13E2797DD}" destId="{B376861F-B16F-4523-807B-9CAA8F59FABC}" srcOrd="0" destOrd="0" presId="urn:microsoft.com/office/officeart/2005/8/layout/radial4"/>
    <dgm:cxn modelId="{53ADA044-2E22-4C04-B83E-DA18E5301E6C}" type="presOf" srcId="{E80337DB-6C94-4771-996A-63BD5D8AF28E}" destId="{66561B85-C8D8-4B84-AB71-0A60F0FFC7CC}" srcOrd="0" destOrd="0" presId="urn:microsoft.com/office/officeart/2005/8/layout/radial4"/>
    <dgm:cxn modelId="{8D164605-150B-4B6F-A210-5BBF6BDD8CC1}" type="presParOf" srcId="{30FF8123-BE06-4468-BF3A-765B2F51D2B9}" destId="{039506CE-EC9F-49A8-BFFB-8A36E13B8874}" srcOrd="0" destOrd="0" presId="urn:microsoft.com/office/officeart/2005/8/layout/radial4"/>
    <dgm:cxn modelId="{DFD497FE-BE74-4EBB-8572-2BEDC56A5B6E}" type="presParOf" srcId="{30FF8123-BE06-4468-BF3A-765B2F51D2B9}" destId="{9FF919E3-55E8-4211-B72B-4E9FB04350F7}" srcOrd="1" destOrd="0" presId="urn:microsoft.com/office/officeart/2005/8/layout/radial4"/>
    <dgm:cxn modelId="{327D83E1-C3C0-4080-A01B-08EBC828EC74}" type="presParOf" srcId="{30FF8123-BE06-4468-BF3A-765B2F51D2B9}" destId="{FC620B72-B331-4B28-A569-CBA0BEFEE707}" srcOrd="2" destOrd="0" presId="urn:microsoft.com/office/officeart/2005/8/layout/radial4"/>
    <dgm:cxn modelId="{56585A5F-7E4D-43F5-BCA5-B0FF8BEFA015}" type="presParOf" srcId="{30FF8123-BE06-4468-BF3A-765B2F51D2B9}" destId="{B376861F-B16F-4523-807B-9CAA8F59FABC}" srcOrd="3" destOrd="0" presId="urn:microsoft.com/office/officeart/2005/8/layout/radial4"/>
    <dgm:cxn modelId="{9AFAA4D4-859C-4630-A4A2-6EDA74598D1C}" type="presParOf" srcId="{30FF8123-BE06-4468-BF3A-765B2F51D2B9}" destId="{FE7CC55F-01FF-4DBB-87FF-C8392CBCB9DE}" srcOrd="4" destOrd="0" presId="urn:microsoft.com/office/officeart/2005/8/layout/radial4"/>
    <dgm:cxn modelId="{047F25D8-DBCC-4D42-9A5A-66459DD0CF9E}" type="presParOf" srcId="{30FF8123-BE06-4468-BF3A-765B2F51D2B9}" destId="{A458D409-7739-4ADF-9F9F-CD35B06D1129}" srcOrd="5" destOrd="0" presId="urn:microsoft.com/office/officeart/2005/8/layout/radial4"/>
    <dgm:cxn modelId="{AF5D3BC7-339B-49AE-B494-E9C034ECF1C3}" type="presParOf" srcId="{30FF8123-BE06-4468-BF3A-765B2F51D2B9}" destId="{66561B85-C8D8-4B84-AB71-0A60F0FFC7CC}" srcOrd="6" destOrd="0" presId="urn:microsoft.com/office/officeart/2005/8/layout/radial4"/>
    <dgm:cxn modelId="{7D5E7367-8903-412D-92FA-D05C6887C1B1}" type="presParOf" srcId="{30FF8123-BE06-4468-BF3A-765B2F51D2B9}" destId="{10589195-8080-4A62-B685-555A38D50A7F}" srcOrd="7" destOrd="0" presId="urn:microsoft.com/office/officeart/2005/8/layout/radial4"/>
    <dgm:cxn modelId="{A60EA326-20AC-4217-83F6-989DFEE87B74}" type="presParOf" srcId="{30FF8123-BE06-4468-BF3A-765B2F51D2B9}" destId="{1E9ED2F6-4B75-45B9-8568-46959103E11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2F6E5-EDBB-469C-BC34-2A6418C0A3D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5040BD-AFE5-4276-8C49-BD9B1D594F56}">
      <dgm:prSet phldrT="[Text]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Usage Report</a:t>
          </a:r>
          <a:endParaRPr lang="en-US" dirty="0"/>
        </a:p>
      </dgm:t>
    </dgm:pt>
    <dgm:pt modelId="{AEB77636-F898-48B5-9E64-85545DEC9898}" type="parTrans" cxnId="{94902D31-C349-4D4F-9445-5EC9795C68FB}">
      <dgm:prSet/>
      <dgm:spPr/>
      <dgm:t>
        <a:bodyPr/>
        <a:lstStyle/>
        <a:p>
          <a:endParaRPr lang="en-US"/>
        </a:p>
      </dgm:t>
    </dgm:pt>
    <dgm:pt modelId="{B1EF2853-B040-4ED8-9F8E-4DFB897660A9}" type="sibTrans" cxnId="{94902D31-C349-4D4F-9445-5EC9795C68FB}">
      <dgm:prSet/>
      <dgm:spPr/>
      <dgm:t>
        <a:bodyPr/>
        <a:lstStyle/>
        <a:p>
          <a:endParaRPr lang="en-US"/>
        </a:p>
      </dgm:t>
    </dgm:pt>
    <dgm:pt modelId="{770C5A36-C085-4213-A7A0-F80460995F7A}">
      <dgm:prSet phldrT="[Text]"/>
      <dgm:spPr>
        <a:solidFill>
          <a:srgbClr val="FFC000"/>
        </a:solidFill>
        <a:ln w="38100">
          <a:solidFill>
            <a:srgbClr val="FBB403"/>
          </a:solidFill>
        </a:ln>
      </dgm:spPr>
      <dgm:t>
        <a:bodyPr/>
        <a:lstStyle/>
        <a:p>
          <a:r>
            <a:rPr lang="en-US" dirty="0" smtClean="0"/>
            <a:t>A report that shows documentation of time spent in language-learning</a:t>
          </a:r>
          <a:endParaRPr lang="en-US" dirty="0"/>
        </a:p>
      </dgm:t>
    </dgm:pt>
    <dgm:pt modelId="{EABD0C4B-58E1-4987-9ACA-1B6194AAAB04}" type="parTrans" cxnId="{B3F4FCED-CB04-4AF3-B65F-E7746425AFE3}">
      <dgm:prSet/>
      <dgm:spPr>
        <a:solidFill>
          <a:srgbClr val="FFC000"/>
        </a:solidFill>
        <a:ln w="38100">
          <a:solidFill>
            <a:srgbClr val="FBB403"/>
          </a:solidFill>
        </a:ln>
      </dgm:spPr>
      <dgm:t>
        <a:bodyPr/>
        <a:lstStyle/>
        <a:p>
          <a:endParaRPr lang="en-US"/>
        </a:p>
      </dgm:t>
    </dgm:pt>
    <dgm:pt modelId="{60A1AA98-8205-47AE-9D15-53D82F24657B}" type="sibTrans" cxnId="{B3F4FCED-CB04-4AF3-B65F-E7746425AFE3}">
      <dgm:prSet/>
      <dgm:spPr/>
      <dgm:t>
        <a:bodyPr/>
        <a:lstStyle/>
        <a:p>
          <a:endParaRPr lang="en-US"/>
        </a:p>
      </dgm:t>
    </dgm:pt>
    <dgm:pt modelId="{73DFCDCF-AD1C-4192-B549-52B58CF6F7BA}">
      <dgm:prSet phldrT="[Text]"/>
      <dgm:spPr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 report that presents that the institution is meeting benchmarks </a:t>
          </a:r>
          <a:endParaRPr lang="en-US" dirty="0"/>
        </a:p>
      </dgm:t>
    </dgm:pt>
    <dgm:pt modelId="{5AFFDFD0-6A80-48F4-9FD8-DEF13E2797DD}" type="parTrans" cxnId="{B814133E-7E32-4705-937E-4CAA41555C66}">
      <dgm:prSet/>
      <dgm:spPr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DD3C910-7FAE-4FCD-B171-CCA1F3255E20}" type="sibTrans" cxnId="{B814133E-7E32-4705-937E-4CAA41555C66}">
      <dgm:prSet/>
      <dgm:spPr/>
      <dgm:t>
        <a:bodyPr/>
        <a:lstStyle/>
        <a:p>
          <a:endParaRPr lang="en-US"/>
        </a:p>
      </dgm:t>
    </dgm:pt>
    <dgm:pt modelId="{E80337DB-6C94-4771-996A-63BD5D8AF28E}">
      <dgm:prSet phldrT="[Text]"/>
      <dgm:spPr>
        <a:solidFill>
          <a:schemeClr val="accent6">
            <a:lumMod val="75000"/>
          </a:schemeClr>
        </a:solid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A report that can be easily accessed and manipulated in Excel</a:t>
          </a:r>
          <a:endParaRPr lang="en-US" dirty="0"/>
        </a:p>
      </dgm:t>
    </dgm:pt>
    <dgm:pt modelId="{3B9BCB99-1458-4CA6-BDBA-41840ED1DE21}" type="parTrans" cxnId="{E45B8B3A-21A6-4A65-ABFD-48D017CE6F7E}">
      <dgm:prSet/>
      <dgm:spPr>
        <a:solidFill>
          <a:schemeClr val="accent6">
            <a:lumMod val="75000"/>
          </a:schemeClr>
        </a:solid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EEA8C76-45F3-4446-AE39-5956BAB905B5}" type="sibTrans" cxnId="{E45B8B3A-21A6-4A65-ABFD-48D017CE6F7E}">
      <dgm:prSet/>
      <dgm:spPr/>
      <dgm:t>
        <a:bodyPr/>
        <a:lstStyle/>
        <a:p>
          <a:endParaRPr lang="en-US"/>
        </a:p>
      </dgm:t>
    </dgm:pt>
    <dgm:pt modelId="{507E6B0E-23E3-4ADD-9695-D7C6559AF75E}">
      <dgm:prSet phldrT="[Text]"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A report that shows total time spent in Rosetta Course</a:t>
          </a:r>
          <a:endParaRPr lang="en-US" dirty="0"/>
        </a:p>
      </dgm:t>
    </dgm:pt>
    <dgm:pt modelId="{2734AA04-30C9-409C-AA5C-0A8CB58C4F53}" type="parTrans" cxnId="{DDC75D2E-EED2-4AE9-A040-0061CE7EF773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7916B4FE-B67B-476B-820E-970CB58A76A7}" type="sibTrans" cxnId="{DDC75D2E-EED2-4AE9-A040-0061CE7EF773}">
      <dgm:prSet/>
      <dgm:spPr/>
      <dgm:t>
        <a:bodyPr/>
        <a:lstStyle/>
        <a:p>
          <a:endParaRPr lang="en-US"/>
        </a:p>
      </dgm:t>
    </dgm:pt>
    <dgm:pt modelId="{30FF8123-BE06-4468-BF3A-765B2F51D2B9}" type="pres">
      <dgm:prSet presAssocID="{B2D2F6E5-EDBB-469C-BC34-2A6418C0A3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506CE-EC9F-49A8-BFFB-8A36E13B8874}" type="pres">
      <dgm:prSet presAssocID="{935040BD-AFE5-4276-8C49-BD9B1D594F56}" presName="centerShape" presStyleLbl="node0" presStyleIdx="0" presStyleCnt="1"/>
      <dgm:spPr/>
      <dgm:t>
        <a:bodyPr/>
        <a:lstStyle/>
        <a:p>
          <a:endParaRPr lang="en-US"/>
        </a:p>
      </dgm:t>
    </dgm:pt>
    <dgm:pt modelId="{9FF919E3-55E8-4211-B72B-4E9FB04350F7}" type="pres">
      <dgm:prSet presAssocID="{EABD0C4B-58E1-4987-9ACA-1B6194AAAB04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C620B72-B331-4B28-A569-CBA0BEFEE707}" type="pres">
      <dgm:prSet presAssocID="{770C5A36-C085-4213-A7A0-F80460995F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6861F-B16F-4523-807B-9CAA8F59FABC}" type="pres">
      <dgm:prSet presAssocID="{5AFFDFD0-6A80-48F4-9FD8-DEF13E2797DD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FE7CC55F-01FF-4DBB-87FF-C8392CBCB9DE}" type="pres">
      <dgm:prSet presAssocID="{73DFCDCF-AD1C-4192-B549-52B58CF6F7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8D409-7739-4ADF-9F9F-CD35B06D1129}" type="pres">
      <dgm:prSet presAssocID="{3B9BCB99-1458-4CA6-BDBA-41840ED1DE2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66561B85-C8D8-4B84-AB71-0A60F0FFC7CC}" type="pres">
      <dgm:prSet presAssocID="{E80337DB-6C94-4771-996A-63BD5D8AF2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E2D4B-9589-4F24-A43D-78B5341A76D6}" type="pres">
      <dgm:prSet presAssocID="{2734AA04-30C9-409C-AA5C-0A8CB58C4F53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9D4A6BB5-3985-45EB-B239-ADED436E75B2}" type="pres">
      <dgm:prSet presAssocID="{507E6B0E-23E3-4ADD-9695-D7C6559AF7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14133E-7E32-4705-937E-4CAA41555C66}" srcId="{935040BD-AFE5-4276-8C49-BD9B1D594F56}" destId="{73DFCDCF-AD1C-4192-B549-52B58CF6F7BA}" srcOrd="1" destOrd="0" parTransId="{5AFFDFD0-6A80-48F4-9FD8-DEF13E2797DD}" sibTransId="{EDD3C910-7FAE-4FCD-B171-CCA1F3255E20}"/>
    <dgm:cxn modelId="{94902D31-C349-4D4F-9445-5EC9795C68FB}" srcId="{B2D2F6E5-EDBB-469C-BC34-2A6418C0A3D0}" destId="{935040BD-AFE5-4276-8C49-BD9B1D594F56}" srcOrd="0" destOrd="0" parTransId="{AEB77636-F898-48B5-9E64-85545DEC9898}" sibTransId="{B1EF2853-B040-4ED8-9F8E-4DFB897660A9}"/>
    <dgm:cxn modelId="{71D13512-1B96-4E82-8208-F750758ECB0B}" type="presOf" srcId="{935040BD-AFE5-4276-8C49-BD9B1D594F56}" destId="{039506CE-EC9F-49A8-BFFB-8A36E13B8874}" srcOrd="0" destOrd="0" presId="urn:microsoft.com/office/officeart/2005/8/layout/radial4"/>
    <dgm:cxn modelId="{D868D5A6-0C47-458A-8434-40A0580893A5}" type="presOf" srcId="{3B9BCB99-1458-4CA6-BDBA-41840ED1DE21}" destId="{A458D409-7739-4ADF-9F9F-CD35B06D1129}" srcOrd="0" destOrd="0" presId="urn:microsoft.com/office/officeart/2005/8/layout/radial4"/>
    <dgm:cxn modelId="{652B25B9-BDB8-4726-8483-2CC465DF676F}" type="presOf" srcId="{770C5A36-C085-4213-A7A0-F80460995F7A}" destId="{FC620B72-B331-4B28-A569-CBA0BEFEE707}" srcOrd="0" destOrd="0" presId="urn:microsoft.com/office/officeart/2005/8/layout/radial4"/>
    <dgm:cxn modelId="{B2ECFE70-64F8-4DEE-B9A8-81B428C65748}" type="presOf" srcId="{507E6B0E-23E3-4ADD-9695-D7C6559AF75E}" destId="{9D4A6BB5-3985-45EB-B239-ADED436E75B2}" srcOrd="0" destOrd="0" presId="urn:microsoft.com/office/officeart/2005/8/layout/radial4"/>
    <dgm:cxn modelId="{AABAC185-50AE-46D2-B48A-B61C669CB963}" type="presOf" srcId="{E80337DB-6C94-4771-996A-63BD5D8AF28E}" destId="{66561B85-C8D8-4B84-AB71-0A60F0FFC7CC}" srcOrd="0" destOrd="0" presId="urn:microsoft.com/office/officeart/2005/8/layout/radial4"/>
    <dgm:cxn modelId="{A466C7E6-4A48-40D6-881A-3EDDC90C9476}" type="presOf" srcId="{2734AA04-30C9-409C-AA5C-0A8CB58C4F53}" destId="{B0BE2D4B-9589-4F24-A43D-78B5341A76D6}" srcOrd="0" destOrd="0" presId="urn:microsoft.com/office/officeart/2005/8/layout/radial4"/>
    <dgm:cxn modelId="{DDC75D2E-EED2-4AE9-A040-0061CE7EF773}" srcId="{935040BD-AFE5-4276-8C49-BD9B1D594F56}" destId="{507E6B0E-23E3-4ADD-9695-D7C6559AF75E}" srcOrd="3" destOrd="0" parTransId="{2734AA04-30C9-409C-AA5C-0A8CB58C4F53}" sibTransId="{7916B4FE-B67B-476B-820E-970CB58A76A7}"/>
    <dgm:cxn modelId="{2413B434-0585-44F9-ACBF-2CF24521F829}" type="presOf" srcId="{EABD0C4B-58E1-4987-9ACA-1B6194AAAB04}" destId="{9FF919E3-55E8-4211-B72B-4E9FB04350F7}" srcOrd="0" destOrd="0" presId="urn:microsoft.com/office/officeart/2005/8/layout/radial4"/>
    <dgm:cxn modelId="{916DCCBC-2446-4413-A434-DDAB114907EE}" type="presOf" srcId="{5AFFDFD0-6A80-48F4-9FD8-DEF13E2797DD}" destId="{B376861F-B16F-4523-807B-9CAA8F59FABC}" srcOrd="0" destOrd="0" presId="urn:microsoft.com/office/officeart/2005/8/layout/radial4"/>
    <dgm:cxn modelId="{B3F4FCED-CB04-4AF3-B65F-E7746425AFE3}" srcId="{935040BD-AFE5-4276-8C49-BD9B1D594F56}" destId="{770C5A36-C085-4213-A7A0-F80460995F7A}" srcOrd="0" destOrd="0" parTransId="{EABD0C4B-58E1-4987-9ACA-1B6194AAAB04}" sibTransId="{60A1AA98-8205-47AE-9D15-53D82F24657B}"/>
    <dgm:cxn modelId="{E45B8B3A-21A6-4A65-ABFD-48D017CE6F7E}" srcId="{935040BD-AFE5-4276-8C49-BD9B1D594F56}" destId="{E80337DB-6C94-4771-996A-63BD5D8AF28E}" srcOrd="2" destOrd="0" parTransId="{3B9BCB99-1458-4CA6-BDBA-41840ED1DE21}" sibTransId="{6EEA8C76-45F3-4446-AE39-5956BAB905B5}"/>
    <dgm:cxn modelId="{D888DCAC-07CD-4067-B509-980CA5111F44}" type="presOf" srcId="{73DFCDCF-AD1C-4192-B549-52B58CF6F7BA}" destId="{FE7CC55F-01FF-4DBB-87FF-C8392CBCB9DE}" srcOrd="0" destOrd="0" presId="urn:microsoft.com/office/officeart/2005/8/layout/radial4"/>
    <dgm:cxn modelId="{9A658EE9-A4E3-4DFB-B7C8-8DC784533225}" type="presOf" srcId="{B2D2F6E5-EDBB-469C-BC34-2A6418C0A3D0}" destId="{30FF8123-BE06-4468-BF3A-765B2F51D2B9}" srcOrd="0" destOrd="0" presId="urn:microsoft.com/office/officeart/2005/8/layout/radial4"/>
    <dgm:cxn modelId="{A6A9D387-F5C1-4051-8B18-46D430B96D27}" type="presParOf" srcId="{30FF8123-BE06-4468-BF3A-765B2F51D2B9}" destId="{039506CE-EC9F-49A8-BFFB-8A36E13B8874}" srcOrd="0" destOrd="0" presId="urn:microsoft.com/office/officeart/2005/8/layout/radial4"/>
    <dgm:cxn modelId="{773CC2C1-0478-45D6-BD79-7AF85CC7FE1A}" type="presParOf" srcId="{30FF8123-BE06-4468-BF3A-765B2F51D2B9}" destId="{9FF919E3-55E8-4211-B72B-4E9FB04350F7}" srcOrd="1" destOrd="0" presId="urn:microsoft.com/office/officeart/2005/8/layout/radial4"/>
    <dgm:cxn modelId="{074266A0-53F3-44F2-AC4D-B2827F8430E1}" type="presParOf" srcId="{30FF8123-BE06-4468-BF3A-765B2F51D2B9}" destId="{FC620B72-B331-4B28-A569-CBA0BEFEE707}" srcOrd="2" destOrd="0" presId="urn:microsoft.com/office/officeart/2005/8/layout/radial4"/>
    <dgm:cxn modelId="{0AC9D85B-8015-4861-AC2C-E5486C6F17B1}" type="presParOf" srcId="{30FF8123-BE06-4468-BF3A-765B2F51D2B9}" destId="{B376861F-B16F-4523-807B-9CAA8F59FABC}" srcOrd="3" destOrd="0" presId="urn:microsoft.com/office/officeart/2005/8/layout/radial4"/>
    <dgm:cxn modelId="{35E6C95B-B245-4BDD-A770-0074AC487512}" type="presParOf" srcId="{30FF8123-BE06-4468-BF3A-765B2F51D2B9}" destId="{FE7CC55F-01FF-4DBB-87FF-C8392CBCB9DE}" srcOrd="4" destOrd="0" presId="urn:microsoft.com/office/officeart/2005/8/layout/radial4"/>
    <dgm:cxn modelId="{5C0F5E2D-C65E-4992-99B6-C68DACFB5E4C}" type="presParOf" srcId="{30FF8123-BE06-4468-BF3A-765B2F51D2B9}" destId="{A458D409-7739-4ADF-9F9F-CD35B06D1129}" srcOrd="5" destOrd="0" presId="urn:microsoft.com/office/officeart/2005/8/layout/radial4"/>
    <dgm:cxn modelId="{13217CA3-4A01-435F-ABB9-FA59EA2E5938}" type="presParOf" srcId="{30FF8123-BE06-4468-BF3A-765B2F51D2B9}" destId="{66561B85-C8D8-4B84-AB71-0A60F0FFC7CC}" srcOrd="6" destOrd="0" presId="urn:microsoft.com/office/officeart/2005/8/layout/radial4"/>
    <dgm:cxn modelId="{F8F3E0A2-C6D8-41DB-88A9-66E20D0218AA}" type="presParOf" srcId="{30FF8123-BE06-4468-BF3A-765B2F51D2B9}" destId="{B0BE2D4B-9589-4F24-A43D-78B5341A76D6}" srcOrd="7" destOrd="0" presId="urn:microsoft.com/office/officeart/2005/8/layout/radial4"/>
    <dgm:cxn modelId="{9249AB80-FECC-488D-9013-F3D19146F4A1}" type="presParOf" srcId="{30FF8123-BE06-4468-BF3A-765B2F51D2B9}" destId="{9D4A6BB5-3985-45EB-B239-ADED436E75B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9506CE-EC9F-49A8-BFFB-8A36E13B8874}">
      <dsp:nvSpPr>
        <dsp:cNvPr id="0" name=""/>
        <dsp:cNvSpPr/>
      </dsp:nvSpPr>
      <dsp:spPr>
        <a:xfrm>
          <a:off x="3234308" y="2733345"/>
          <a:ext cx="2294382" cy="2294382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List Curriculum Report</a:t>
          </a:r>
          <a:endParaRPr lang="en-US" sz="2500" kern="1200" dirty="0"/>
        </a:p>
      </dsp:txBody>
      <dsp:txXfrm>
        <a:off x="3234308" y="2733345"/>
        <a:ext cx="2294382" cy="2294382"/>
      </dsp:txXfrm>
    </dsp:sp>
    <dsp:sp modelId="{9FF919E3-55E8-4211-B72B-4E9FB04350F7}">
      <dsp:nvSpPr>
        <dsp:cNvPr id="0" name=""/>
        <dsp:cNvSpPr/>
      </dsp:nvSpPr>
      <dsp:spPr>
        <a:xfrm rot="12764748">
          <a:off x="1546130" y="2350511"/>
          <a:ext cx="1929353" cy="653899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 w="38100">
          <a:solidFill>
            <a:srgbClr val="FBB40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20B72-B331-4B28-A569-CBA0BEFEE707}">
      <dsp:nvSpPr>
        <dsp:cNvPr id="0" name=""/>
        <dsp:cNvSpPr/>
      </dsp:nvSpPr>
      <dsp:spPr>
        <a:xfrm>
          <a:off x="609606" y="1283789"/>
          <a:ext cx="2179663" cy="1743730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rgbClr val="FBB4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 report that shows learner summaries and group progress </a:t>
          </a:r>
          <a:endParaRPr lang="en-US" sz="2200" kern="1200" dirty="0"/>
        </a:p>
      </dsp:txBody>
      <dsp:txXfrm>
        <a:off x="609606" y="1283789"/>
        <a:ext cx="2179663" cy="1743730"/>
      </dsp:txXfrm>
    </dsp:sp>
    <dsp:sp modelId="{B376861F-B16F-4523-807B-9CAA8F59FABC}">
      <dsp:nvSpPr>
        <dsp:cNvPr id="0" name=""/>
        <dsp:cNvSpPr/>
      </dsp:nvSpPr>
      <dsp:spPr>
        <a:xfrm rot="16200000">
          <a:off x="3502645" y="1425241"/>
          <a:ext cx="1757708" cy="65389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>
          <a:solidFill>
            <a:srgbClr val="006A9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CC55F-01FF-4DBB-87FF-C8392CBCB9DE}">
      <dsp:nvSpPr>
        <dsp:cNvPr id="0" name=""/>
        <dsp:cNvSpPr/>
      </dsp:nvSpPr>
      <dsp:spPr>
        <a:xfrm>
          <a:off x="3291668" y="1471"/>
          <a:ext cx="2179663" cy="17437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A9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 report that is viewed as a graph </a:t>
          </a:r>
          <a:endParaRPr lang="en-US" sz="2200" kern="1200" dirty="0"/>
        </a:p>
      </dsp:txBody>
      <dsp:txXfrm>
        <a:off x="3291668" y="1471"/>
        <a:ext cx="2179663" cy="1743730"/>
      </dsp:txXfrm>
    </dsp:sp>
    <dsp:sp modelId="{A458D409-7739-4ADF-9F9F-CD35B06D1129}">
      <dsp:nvSpPr>
        <dsp:cNvPr id="0" name=""/>
        <dsp:cNvSpPr/>
      </dsp:nvSpPr>
      <dsp:spPr>
        <a:xfrm rot="19635252">
          <a:off x="5287515" y="2350511"/>
          <a:ext cx="1929353" cy="65389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61B85-C8D8-4B84-AB71-0A60F0FFC7CC}">
      <dsp:nvSpPr>
        <dsp:cNvPr id="0" name=""/>
        <dsp:cNvSpPr/>
      </dsp:nvSpPr>
      <dsp:spPr>
        <a:xfrm>
          <a:off x="5973729" y="1283789"/>
          <a:ext cx="2179663" cy="17437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 report that can be saved to the Reports tab in the Rosetta Stone Manager</a:t>
          </a:r>
          <a:endParaRPr lang="en-US" sz="2200" kern="1200" dirty="0"/>
        </a:p>
      </dsp:txBody>
      <dsp:txXfrm>
        <a:off x="5973729" y="1283789"/>
        <a:ext cx="2179663" cy="17437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A7D3DB-255F-4B32-B13A-FEC08E2DF4BB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F96054-A34D-4FFE-95C4-C11A5458A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A4458C-F3AB-4CEC-A41C-227A5C6675E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838200"/>
            <a:ext cx="7543800" cy="751317"/>
          </a:xfrm>
          <a:effectLst/>
        </p:spPr>
        <p:txBody>
          <a:bodyPr anchor="ctr">
            <a:normAutofit/>
          </a:bodyPr>
          <a:lstStyle>
            <a:lvl1pPr algn="l">
              <a:defRPr sz="3600" b="0" i="0" cap="none" baseline="0">
                <a:solidFill>
                  <a:schemeClr val="accent3"/>
                </a:solidFill>
                <a:effectLst/>
                <a:latin typeface="+mj-lt"/>
                <a:cs typeface="Trade Gothic LT St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1676400"/>
            <a:ext cx="7543800" cy="338092"/>
          </a:xfrm>
        </p:spPr>
        <p:txBody>
          <a:bodyPr/>
          <a:lstStyle>
            <a:lvl1pPr marL="0" indent="0" algn="l">
              <a:buFontTx/>
              <a:buNone/>
              <a:defRPr sz="2200" b="0" i="0" baseline="0">
                <a:solidFill>
                  <a:schemeClr val="accent3"/>
                </a:solidFill>
                <a:latin typeface="Trade Gothic LT Std"/>
                <a:cs typeface="Trade Gothic LT Std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yellow-bar.png"/>
          <p:cNvPicPr>
            <a:picLocks noChangeAspect="1"/>
          </p:cNvPicPr>
          <p:nvPr/>
        </p:nvPicPr>
        <p:blipFill>
          <a:blip r:embed="rId3" cstate="print"/>
          <a:srcRect l="7500"/>
          <a:stretch>
            <a:fillRect/>
          </a:stretch>
        </p:blipFill>
        <p:spPr>
          <a:xfrm>
            <a:off x="0" y="5638800"/>
            <a:ext cx="8458200" cy="832619"/>
          </a:xfrm>
          <a:prstGeom prst="rect">
            <a:avLst/>
          </a:prstGeom>
        </p:spPr>
      </p:pic>
      <p:pic>
        <p:nvPicPr>
          <p:cNvPr id="7" name="Picture 2" descr="C:\Users\abrotherton\Assets\Images\Logos\New Logos\png24\LOGO_RosettaStone_Vertical_Primary_Edu_4C_CS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769864"/>
            <a:ext cx="2049089" cy="53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09600" y="1524000"/>
            <a:ext cx="7543800" cy="751317"/>
          </a:xfrm>
          <a:effectLst/>
        </p:spPr>
        <p:txBody>
          <a:bodyPr anchor="ctr">
            <a:normAutofit/>
          </a:bodyPr>
          <a:lstStyle>
            <a:lvl1pPr algn="ctr">
              <a:defRPr sz="3600" b="0" i="0" cap="none" baseline="0">
                <a:solidFill>
                  <a:schemeClr val="accent3"/>
                </a:solidFill>
                <a:effectLst/>
                <a:latin typeface="+mj-lt"/>
                <a:cs typeface="Trade Gothic LT Std"/>
              </a:defRPr>
            </a:lvl1pPr>
          </a:lstStyle>
          <a:p>
            <a:r>
              <a:rPr lang="en-US" dirty="0" smtClean="0"/>
              <a:t>Click to type thank you message</a:t>
            </a:r>
            <a:endParaRPr lang="en-US" dirty="0"/>
          </a:p>
        </p:txBody>
      </p:sp>
      <p:pic>
        <p:nvPicPr>
          <p:cNvPr id="6" name="Picture 5" descr="yellow-bar.png"/>
          <p:cNvPicPr>
            <a:picLocks noChangeAspect="1"/>
          </p:cNvPicPr>
          <p:nvPr/>
        </p:nvPicPr>
        <p:blipFill>
          <a:blip r:embed="rId3" cstate="print"/>
          <a:srcRect l="7500"/>
          <a:stretch>
            <a:fillRect/>
          </a:stretch>
        </p:blipFill>
        <p:spPr>
          <a:xfrm>
            <a:off x="0" y="5638800"/>
            <a:ext cx="8458200" cy="832619"/>
          </a:xfrm>
          <a:prstGeom prst="rect">
            <a:avLst/>
          </a:prstGeom>
        </p:spPr>
      </p:pic>
      <p:pic>
        <p:nvPicPr>
          <p:cNvPr id="7" name="Picture 2" descr="C:\Users\abrotherton\Assets\Images\Logos\New Logos\png24\LOGO_RosettaStone_Vertical_Primary_Edu_4C_CS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769864"/>
            <a:ext cx="2049089" cy="53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4157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CD4C8AC5-849C-4C65-967E-26E01DE05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0"/>
            <a:ext cx="8302752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504A-A905-4401-89FF-C000CE019F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DDD82-36E7-47AF-8650-A182756B8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895600"/>
            <a:ext cx="8305800" cy="685800"/>
          </a:xfrm>
        </p:spPr>
        <p:txBody>
          <a:bodyPr/>
          <a:lstStyle>
            <a:lvl1pPr algn="ctr">
              <a:buFontTx/>
              <a:buNone/>
              <a:defRPr sz="3600" baseline="0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Transition Slide</a:t>
            </a:r>
          </a:p>
        </p:txBody>
      </p:sp>
      <p:pic>
        <p:nvPicPr>
          <p:cNvPr id="5" name="Picture 4" descr="yellow-bar.png"/>
          <p:cNvPicPr>
            <a:picLocks noChangeAspect="1"/>
          </p:cNvPicPr>
          <p:nvPr/>
        </p:nvPicPr>
        <p:blipFill>
          <a:blip r:embed="rId3" cstate="print"/>
          <a:srcRect l="7500"/>
          <a:stretch>
            <a:fillRect/>
          </a:stretch>
        </p:blipFill>
        <p:spPr>
          <a:xfrm>
            <a:off x="0" y="5638800"/>
            <a:ext cx="8458200" cy="832619"/>
          </a:xfrm>
          <a:prstGeom prst="rect">
            <a:avLst/>
          </a:prstGeom>
        </p:spPr>
      </p:pic>
      <p:pic>
        <p:nvPicPr>
          <p:cNvPr id="6" name="Picture 2" descr="C:\Users\abrotherton\Assets\Images\Logos\New Logos\png24\LOGO_RosettaStone_Vertical_Primary_Edu_4C_CS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769864"/>
            <a:ext cx="2049089" cy="53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osetta Institu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692150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458200" cy="3925888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>
              <a:buSzPct val="60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»"/>
              <a:defRPr sz="15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28600" y="1447800"/>
            <a:ext cx="8458200" cy="457200"/>
          </a:xfr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BBE4-2828-4477-A200-71596CC5C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92150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458200" cy="3925888"/>
          </a:xfr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>
              <a:buSzPct val="60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»"/>
              <a:defRPr sz="15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28600" y="1447800"/>
            <a:ext cx="8458200" cy="457200"/>
          </a:xfrm>
        </p:spPr>
        <p:txBody>
          <a:bodyPr>
            <a:normAutofit/>
          </a:bodyPr>
          <a:lstStyle>
            <a:lvl1pPr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B2B8-D6FF-450A-9D08-330EE1AEE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9738"/>
            <a:ext cx="82296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57950"/>
            <a:ext cx="4016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pPr>
              <a:defRPr/>
            </a:pPr>
            <a:fld id="{2478504A-A905-4401-89FF-C000CE019F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6324600"/>
            <a:ext cx="6400800" cy="5486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04" charset="0"/>
              <a:ea typeface="ＭＳ Ｐゴシック" pitchFamily="104" charset="-128"/>
              <a:cs typeface="ＭＳ Ｐゴシック" pitchFamily="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503920" y="6324600"/>
            <a:ext cx="640080" cy="5486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2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04" charset="0"/>
              <a:ea typeface="ＭＳ Ｐゴシック" pitchFamily="104" charset="-128"/>
              <a:cs typeface="ＭＳ Ｐゴシック" pitchFamily="104" charset="-128"/>
            </a:endParaRPr>
          </a:p>
        </p:txBody>
      </p:sp>
      <p:pic>
        <p:nvPicPr>
          <p:cNvPr id="10" name="Picture 2" descr="C:\Users\abrotherton\Assets\Images\Logos\New Logos\png24\LOGO_RosettaStone_Vertical_Primary_Edu_4C_CS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0215" y="6117336"/>
            <a:ext cx="1801785" cy="46634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Trade Gothic LT Std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ade Gothic LT Std" pitchFamily="-106" charset="0"/>
          <a:ea typeface="ＭＳ Ｐゴシック" pitchFamily="104" charset="-128"/>
          <a:cs typeface="ＭＳ Ｐゴシック" pitchFamily="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ade Gothic LT Std" pitchFamily="-106" charset="0"/>
          <a:ea typeface="ＭＳ Ｐゴシック" pitchFamily="104" charset="-128"/>
          <a:cs typeface="ＭＳ Ｐゴシック" pitchFamily="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ade Gothic LT Std" pitchFamily="-106" charset="0"/>
          <a:ea typeface="ＭＳ Ｐゴシック" pitchFamily="104" charset="-128"/>
          <a:cs typeface="ＭＳ Ｐゴシック" pitchFamily="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ade Gothic LT Std" pitchFamily="-106" charset="0"/>
          <a:ea typeface="ＭＳ Ｐゴシック" pitchFamily="104" charset="-128"/>
          <a:cs typeface="ＭＳ Ｐゴシック" pitchFamily="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4" charset="0"/>
          <a:ea typeface="ＭＳ Ｐゴシック" pitchFamily="104" charset="-128"/>
          <a:cs typeface="ＭＳ Ｐゴシック" pitchFamily="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4" charset="0"/>
          <a:ea typeface="ＭＳ Ｐゴシック" pitchFamily="104" charset="-128"/>
          <a:cs typeface="ＭＳ Ｐゴシック" pitchFamily="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4" charset="0"/>
          <a:ea typeface="ＭＳ Ｐゴシック" pitchFamily="104" charset="-128"/>
          <a:cs typeface="ＭＳ Ｐゴシック" pitchFamily="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4" charset="0"/>
          <a:ea typeface="ＭＳ Ｐゴシック" pitchFamily="104" charset="-128"/>
          <a:cs typeface="ＭＳ Ｐゴシック" pitchFamily="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arstowusd.rosettastoneclassroom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b="1" smtClean="0"/>
              <a:t>Rosetta Stone Manager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v3 Online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0" y="6488112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6A9A"/>
                </a:solidFill>
              </a:rPr>
              <a:t>Feb 2013</a:t>
            </a:r>
            <a:endParaRPr lang="en-US" dirty="0">
              <a:solidFill>
                <a:srgbClr val="006A9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6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242" y="1219201"/>
            <a:ext cx="4448642" cy="475297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79903" y="1932553"/>
            <a:ext cx="1135794" cy="859294"/>
            <a:chOff x="609600" y="1981200"/>
            <a:chExt cx="1219200" cy="914400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angular Callout 12"/>
            <p:cNvSpPr/>
            <p:nvPr/>
          </p:nvSpPr>
          <p:spPr>
            <a:xfrm>
              <a:off x="609600" y="1981200"/>
              <a:ext cx="1219200" cy="914400"/>
            </a:xfrm>
            <a:prstGeom prst="wedgeRectCallout">
              <a:avLst>
                <a:gd name="adj1" fmla="val 125732"/>
                <a:gd name="adj2" fmla="val -42260"/>
              </a:avLst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07" name="TextBox 16"/>
            <p:cNvSpPr txBox="1">
              <a:spLocks noChangeArrowheads="1"/>
            </p:cNvSpPr>
            <p:nvPr/>
          </p:nvSpPr>
          <p:spPr bwMode="auto">
            <a:xfrm>
              <a:off x="636896" y="2010011"/>
              <a:ext cx="1143000" cy="8309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>
                  <a:latin typeface="Calibri" pitchFamily="34" charset="0"/>
                </a:rPr>
                <a:t>Click to reset the </a:t>
              </a:r>
              <a:r>
                <a:rPr lang="en-US" sz="1600" b="1" i="1">
                  <a:latin typeface="Calibri" pitchFamily="34" charset="0"/>
                </a:rPr>
                <a:t>Password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477000" y="1905000"/>
            <a:ext cx="2200600" cy="1243682"/>
            <a:chOff x="6400800" y="1572161"/>
            <a:chExt cx="1752600" cy="15989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ular Callout 15"/>
            <p:cNvSpPr/>
            <p:nvPr/>
          </p:nvSpPr>
          <p:spPr>
            <a:xfrm rot="10800000">
              <a:off x="6400800" y="1600932"/>
              <a:ext cx="1752600" cy="1294669"/>
            </a:xfrm>
            <a:prstGeom prst="wedgeRectCallout">
              <a:avLst>
                <a:gd name="adj1" fmla="val 111757"/>
                <a:gd name="adj2" fmla="val -24343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05" name="TextBox 17"/>
            <p:cNvSpPr txBox="1">
              <a:spLocks noChangeArrowheads="1"/>
            </p:cNvSpPr>
            <p:nvPr/>
          </p:nvSpPr>
          <p:spPr bwMode="auto">
            <a:xfrm>
              <a:off x="6515100" y="1572161"/>
              <a:ext cx="1562100" cy="159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Calibri" pitchFamily="34" charset="0"/>
                </a:rPr>
                <a:t>Check and uncheck the box to </a:t>
              </a:r>
              <a:r>
                <a:rPr lang="en-US" sz="1600" b="1" i="1" dirty="0">
                  <a:latin typeface="Calibri" pitchFamily="34" charset="0"/>
                </a:rPr>
                <a:t>Activate</a:t>
              </a:r>
              <a:r>
                <a:rPr lang="en-US" sz="1600" dirty="0">
                  <a:latin typeface="Calibri" pitchFamily="34" charset="0"/>
                </a:rPr>
                <a:t>/</a:t>
              </a:r>
              <a:r>
                <a:rPr lang="en-US" sz="1600" b="1" i="1" dirty="0">
                  <a:latin typeface="Calibri" pitchFamily="34" charset="0"/>
                </a:rPr>
                <a:t>Deactivate</a:t>
              </a:r>
              <a:r>
                <a:rPr lang="en-US" sz="1600" dirty="0">
                  <a:latin typeface="Calibri" pitchFamily="34" charset="0"/>
                </a:rPr>
                <a:t> an existing Learner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726948" y="4677905"/>
            <a:ext cx="1632704" cy="926428"/>
            <a:chOff x="2667000" y="4800600"/>
            <a:chExt cx="17526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ular Callout 13"/>
            <p:cNvSpPr/>
            <p:nvPr/>
          </p:nvSpPr>
          <p:spPr>
            <a:xfrm>
              <a:off x="2743200" y="4800600"/>
              <a:ext cx="1600200" cy="838200"/>
            </a:xfrm>
            <a:prstGeom prst="wedgeRectCallout">
              <a:avLst>
                <a:gd name="adj1" fmla="val 78211"/>
                <a:gd name="adj2" fmla="val -67797"/>
              </a:avLst>
            </a:prstGeom>
            <a:solidFill>
              <a:srgbClr val="FFC000"/>
            </a:solidFill>
            <a:ln>
              <a:solidFill>
                <a:srgbClr val="CE98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03" name="TextBox 18"/>
            <p:cNvSpPr txBox="1">
              <a:spLocks noChangeArrowheads="1"/>
            </p:cNvSpPr>
            <p:nvPr/>
          </p:nvSpPr>
          <p:spPr bwMode="auto">
            <a:xfrm>
              <a:off x="2667000" y="4876800"/>
              <a:ext cx="1752600" cy="70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>
                  <a:latin typeface="Calibri" pitchFamily="34" charset="0"/>
                </a:rPr>
                <a:t>Click to </a:t>
              </a:r>
              <a:r>
                <a:rPr lang="en-US" sz="1600" b="1" i="1">
                  <a:latin typeface="Calibri" pitchFamily="34" charset="0"/>
                </a:rPr>
                <a:t>Change</a:t>
              </a:r>
              <a:r>
                <a:rPr lang="en-US" sz="1600">
                  <a:latin typeface="Calibri" pitchFamily="34" charset="0"/>
                </a:rPr>
                <a:t> Curriculum for this Learner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224377" y="3638206"/>
            <a:ext cx="1677072" cy="1162394"/>
            <a:chOff x="7162800" y="3505200"/>
            <a:chExt cx="1800225" cy="884239"/>
          </a:xfr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ular Callout 14"/>
            <p:cNvSpPr/>
            <p:nvPr/>
          </p:nvSpPr>
          <p:spPr>
            <a:xfrm rot="10800000">
              <a:off x="7162800" y="3505200"/>
              <a:ext cx="1800225" cy="884239"/>
            </a:xfrm>
            <a:prstGeom prst="wedgeRectCallout">
              <a:avLst>
                <a:gd name="adj1" fmla="val 109518"/>
                <a:gd name="adj2" fmla="val 7485"/>
              </a:avLst>
            </a:prstGeom>
            <a:grpFill/>
            <a:ln>
              <a:solidFill>
                <a:srgbClr val="0045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01" name="TextBox 19"/>
            <p:cNvSpPr txBox="1">
              <a:spLocks noChangeArrowheads="1"/>
            </p:cNvSpPr>
            <p:nvPr/>
          </p:nvSpPr>
          <p:spPr bwMode="auto">
            <a:xfrm>
              <a:off x="7162800" y="3505200"/>
              <a:ext cx="1752600" cy="8309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Click to quickly view  an individual learner report</a:t>
              </a: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Learner Details</a:t>
            </a:r>
          </a:p>
        </p:txBody>
      </p:sp>
    </p:spTree>
    <p:extLst>
      <p:ext uri="{BB962C8B-B14F-4D97-AF65-F5344CB8AC3E}">
        <p14:creationId xmlns="" xmlns:p14="http://schemas.microsoft.com/office/powerpoint/2010/main" val="1319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 t="6651" r="28431" b="20397"/>
          <a:stretch>
            <a:fillRect/>
          </a:stretch>
        </p:blipFill>
        <p:spPr bwMode="auto">
          <a:xfrm>
            <a:off x="142875" y="5414963"/>
            <a:ext cx="8804275" cy="5286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8288" y="1120676"/>
            <a:ext cx="862488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>
                <a:cs typeface="+mn-cs"/>
              </a:rPr>
              <a:t>Smart Lists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US" sz="2400" dirty="0">
                <a:cs typeface="+mn-cs"/>
              </a:rPr>
              <a:t>Can be used to view and run reports on a specific list of Learners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US" sz="2400" dirty="0">
                <a:cs typeface="+mn-cs"/>
              </a:rPr>
              <a:t>Is dynamic in the fact that it will update itself when a Learner is added or removed from your RSM that meets the criteria you set when creating the List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375" y="4114800"/>
            <a:ext cx="84470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>
                <a:cs typeface="+mn-cs"/>
              </a:rPr>
              <a:t>Custom Lists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US" sz="2400" dirty="0">
                <a:cs typeface="+mn-cs"/>
              </a:rPr>
              <a:t>Can be used to store a list of Learners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US" sz="2400" dirty="0">
                <a:cs typeface="+mn-cs"/>
              </a:rPr>
              <a:t>Will not update – Static List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Learner’s Lists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27686" b="20000"/>
          <a:stretch>
            <a:fillRect/>
          </a:stretch>
        </p:blipFill>
        <p:spPr bwMode="auto">
          <a:xfrm>
            <a:off x="152400" y="3536732"/>
            <a:ext cx="8839200" cy="51241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5410200" cy="1219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1572" t="15625" r="66507" b="71072"/>
          <a:stretch>
            <a:fillRect/>
          </a:stretch>
        </p:blipFill>
        <p:spPr bwMode="auto">
          <a:xfrm>
            <a:off x="2895600" y="2635770"/>
            <a:ext cx="3505200" cy="1219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600"/>
            <a:ext cx="4043363" cy="1295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Smart Lists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457200" y="1219200"/>
            <a:ext cx="1800225" cy="884238"/>
          </a:xfrm>
          <a:prstGeom prst="wedgeRectCallout">
            <a:avLst>
              <a:gd name="adj1" fmla="val 94323"/>
              <a:gd name="adj2" fmla="val 858"/>
            </a:avLst>
          </a:prstGeom>
          <a:solidFill>
            <a:srgbClr val="9C5BCD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1. Click on </a:t>
            </a:r>
            <a:r>
              <a:rPr lang="en-US" b="1" i="1" dirty="0"/>
              <a:t>Learner Lists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6858000" y="2286000"/>
            <a:ext cx="2057400" cy="1447800"/>
          </a:xfrm>
          <a:prstGeom prst="wedgeRectCallout">
            <a:avLst>
              <a:gd name="adj1" fmla="val -116370"/>
              <a:gd name="adj2" fmla="val 13282"/>
            </a:avLst>
          </a:prstGeom>
          <a:solidFill>
            <a:srgbClr val="00B0F0"/>
          </a:solidFill>
          <a:ln>
            <a:solidFill>
              <a:srgbClr val="0057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2. Run cursor over the plus icon</a:t>
            </a:r>
          </a:p>
          <a:p>
            <a:pPr algn="ctr">
              <a:defRPr/>
            </a:pPr>
            <a:r>
              <a:rPr lang="en-US" dirty="0"/>
              <a:t>Choose “</a:t>
            </a:r>
            <a:r>
              <a:rPr lang="en-US" b="1" i="1" dirty="0"/>
              <a:t>New Smart List</a:t>
            </a:r>
            <a:r>
              <a:rPr lang="en-US" dirty="0"/>
              <a:t>”</a:t>
            </a:r>
            <a:endParaRPr lang="en-US" b="1" i="1" dirty="0"/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743200" y="3962400"/>
            <a:ext cx="1800225" cy="1371600"/>
          </a:xfrm>
          <a:prstGeom prst="wedgeRectCallout">
            <a:avLst>
              <a:gd name="adj1" fmla="val 81186"/>
              <a:gd name="adj2" fmla="val 31527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3. To set the criteria for your list, </a:t>
            </a:r>
          </a:p>
          <a:p>
            <a:pPr algn="ctr">
              <a:buFont typeface="Arial" charset="0"/>
              <a:buNone/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choose </a:t>
            </a:r>
            <a:r>
              <a:rPr lang="en-US" sz="1600" b="1" i="1" dirty="0">
                <a:solidFill>
                  <a:schemeClr val="bg2">
                    <a:lumMod val="10000"/>
                  </a:schemeClr>
                </a:solidFill>
              </a:rPr>
              <a:t>Edit Smart List Rules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648200"/>
            <a:ext cx="2133600" cy="6794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ular Callout 11"/>
          <p:cNvSpPr/>
          <p:nvPr/>
        </p:nvSpPr>
        <p:spPr bwMode="auto">
          <a:xfrm>
            <a:off x="1219200" y="5562600"/>
            <a:ext cx="5257800" cy="609600"/>
          </a:xfrm>
          <a:prstGeom prst="wedgeRectCallout">
            <a:avLst>
              <a:gd name="adj1" fmla="val -34222"/>
              <a:gd name="adj2" fmla="val -106983"/>
            </a:avLst>
          </a:prstGeom>
          <a:solidFill>
            <a:srgbClr val="78B83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4. Once you see the Learners you would like to view, click </a:t>
            </a:r>
            <a:r>
              <a:rPr lang="en-US" sz="1600" b="1" i="1" dirty="0">
                <a:solidFill>
                  <a:schemeClr val="tx1"/>
                </a:solidFill>
              </a:rPr>
              <a:t>Change</a:t>
            </a:r>
            <a:r>
              <a:rPr lang="en-US" sz="1600" dirty="0">
                <a:solidFill>
                  <a:schemeClr val="tx1"/>
                </a:solidFill>
              </a:rPr>
              <a:t> to save and title your list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52400" y="2362200"/>
            <a:ext cx="2438400" cy="1905000"/>
          </a:xfrm>
          <a:prstGeom prst="wedgeRectCallout">
            <a:avLst>
              <a:gd name="adj1" fmla="val -20555"/>
              <a:gd name="adj2" fmla="val 4953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Smart Lists </a:t>
            </a:r>
            <a:r>
              <a:rPr lang="en-US" dirty="0"/>
              <a:t>are used to differentiate your Learners. Most reports are run using </a:t>
            </a:r>
            <a:r>
              <a:rPr lang="en-US" b="1" i="1" dirty="0"/>
              <a:t>Smart/Predefined Lists</a:t>
            </a:r>
          </a:p>
        </p:txBody>
      </p:sp>
    </p:spTree>
    <p:extLst>
      <p:ext uri="{BB962C8B-B14F-4D97-AF65-F5344CB8AC3E}">
        <p14:creationId xmlns="" xmlns:p14="http://schemas.microsoft.com/office/powerpoint/2010/main" val="15530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206375" y="1054100"/>
            <a:ext cx="8404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400" b="1" dirty="0"/>
              <a:t>Batch </a:t>
            </a:r>
            <a:r>
              <a:rPr lang="en-US" sz="2400" b="1" dirty="0" smtClean="0"/>
              <a:t>Operations</a:t>
            </a:r>
            <a:r>
              <a:rPr lang="en-US" sz="2400" dirty="0" smtClean="0"/>
              <a:t> allows you to perform certain functions to an entire Smart List of Learners, such as Deactivation or moving learners from one Group to another. </a:t>
            </a:r>
            <a:endParaRPr lang="en-US" sz="3200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 l="614" t="1341"/>
          <a:stretch>
            <a:fillRect/>
          </a:stretch>
        </p:blipFill>
        <p:spPr bwMode="auto">
          <a:xfrm>
            <a:off x="304799" y="2514600"/>
            <a:ext cx="8456473" cy="33528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893234"/>
            <a:ext cx="2362200" cy="4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dirty="0" smtClean="0"/>
              <a:t>Batch Operations</a:t>
            </a: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143000"/>
            <a:ext cx="6629400" cy="498316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1905000" y="3276600"/>
            <a:ext cx="1676400" cy="1676400"/>
          </a:xfrm>
          <a:prstGeom prst="wedgeRectCallout">
            <a:avLst>
              <a:gd name="adj1" fmla="val -20184"/>
              <a:gd name="adj2" fmla="val 70416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Use </a:t>
            </a:r>
            <a:r>
              <a:rPr lang="en-US" sz="1400" i="1" dirty="0"/>
              <a:t>the </a:t>
            </a:r>
            <a:r>
              <a:rPr lang="en-US" sz="1400" b="1" i="1" dirty="0"/>
              <a:t>List </a:t>
            </a:r>
            <a:r>
              <a:rPr lang="en-US" sz="1400" b="1" i="1" dirty="0" smtClean="0"/>
              <a:t>Curriculum Report </a:t>
            </a:r>
            <a:r>
              <a:rPr lang="en-US" sz="1400" dirty="0"/>
              <a:t>to run a report based on your predefined, Smart, or Custom Lists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962400" y="3276600"/>
            <a:ext cx="1676400" cy="1676400"/>
          </a:xfrm>
          <a:prstGeom prst="wedgeRectCallout">
            <a:avLst>
              <a:gd name="adj1" fmla="val -20184"/>
              <a:gd name="adj2" fmla="val 707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</a:t>
            </a:r>
            <a:r>
              <a:rPr lang="en-US" sz="1400" b="1" i="1" dirty="0"/>
              <a:t>Learner Curriculum Report </a:t>
            </a:r>
            <a:r>
              <a:rPr lang="en-US" sz="1400" dirty="0"/>
              <a:t>lets you view individual  Learner progress and scores.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943600" y="3276600"/>
            <a:ext cx="1676400" cy="1524000"/>
          </a:xfrm>
          <a:prstGeom prst="wedgeRectCallout">
            <a:avLst>
              <a:gd name="adj1" fmla="val -20184"/>
              <a:gd name="adj2" fmla="val 81146"/>
            </a:avLst>
          </a:prstGeom>
          <a:solidFill>
            <a:srgbClr val="5EAD29"/>
          </a:solidFill>
          <a:ln>
            <a:solidFill>
              <a:srgbClr val="0D8F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View  Group usage with a </a:t>
            </a:r>
            <a:r>
              <a:rPr lang="en-US" sz="1400" b="1" i="1" dirty="0">
                <a:solidFill>
                  <a:schemeClr val="tx1"/>
                </a:solidFill>
              </a:rPr>
              <a:t>Usage Report</a:t>
            </a:r>
            <a:r>
              <a:rPr lang="en-US" sz="1400" dirty="0">
                <a:solidFill>
                  <a:schemeClr val="tx1"/>
                </a:solidFill>
              </a:rPr>
              <a:t>; you can see the overall time spent in Rosetta Stone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953000" y="2106613"/>
            <a:ext cx="2743200" cy="762000"/>
          </a:xfrm>
          <a:prstGeom prst="wedgeRectCallout">
            <a:avLst>
              <a:gd name="adj1" fmla="val 38375"/>
              <a:gd name="adj2" fmla="val -97725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Save </a:t>
            </a:r>
            <a:r>
              <a:rPr lang="en-US" sz="1400" b="1" i="1" dirty="0"/>
              <a:t>List Curriculum </a:t>
            </a:r>
            <a:r>
              <a:rPr lang="en-US" sz="1400" dirty="0"/>
              <a:t>reports, that are important to you, on your reports home page.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Reports</a:t>
            </a:r>
          </a:p>
        </p:txBody>
      </p:sp>
    </p:spTree>
    <p:extLst>
      <p:ext uri="{BB962C8B-B14F-4D97-AF65-F5344CB8AC3E}">
        <p14:creationId xmlns="" xmlns:p14="http://schemas.microsoft.com/office/powerpoint/2010/main" val="42653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152400" y="11430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228600"/>
            <a:ext cx="4724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  <a:t>Rosetta Stone Manager </a:t>
            </a:r>
            <a:b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</a:b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  <a:t>What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  <a:t> kind of report do I need?</a:t>
            </a: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Trade Gothic L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ChangeArrowheads="1"/>
          </p:cNvSpPr>
          <p:nvPr/>
        </p:nvSpPr>
        <p:spPr bwMode="auto">
          <a:xfrm>
            <a:off x="3886200" y="4572000"/>
            <a:ext cx="510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Click Reports</a:t>
            </a:r>
          </a:p>
          <a:p>
            <a:r>
              <a:rPr lang="en-US" sz="1400">
                <a:latin typeface="Calibri" pitchFamily="34" charset="0"/>
              </a:rPr>
              <a:t>To see the progress of your Learners and the average percentages:</a:t>
            </a:r>
          </a:p>
          <a:p>
            <a:pPr lvl="1"/>
            <a:r>
              <a:rPr lang="en-US" sz="1400">
                <a:latin typeface="Calibri" pitchFamily="34" charset="0"/>
              </a:rPr>
              <a:t>Click </a:t>
            </a:r>
            <a:r>
              <a:rPr lang="en-US" sz="1400" b="1" i="1">
                <a:latin typeface="Calibri" pitchFamily="34" charset="0"/>
              </a:rPr>
              <a:t>Begin </a:t>
            </a:r>
            <a:r>
              <a:rPr lang="en-US" sz="1400">
                <a:latin typeface="Calibri" pitchFamily="34" charset="0"/>
              </a:rPr>
              <a:t>under </a:t>
            </a:r>
            <a:r>
              <a:rPr lang="en-US" sz="1400" b="1" i="1">
                <a:latin typeface="Calibri" pitchFamily="34" charset="0"/>
              </a:rPr>
              <a:t>List Curriculum Report</a:t>
            </a:r>
          </a:p>
          <a:p>
            <a:pPr lvl="1"/>
            <a:r>
              <a:rPr lang="en-US" sz="1400">
                <a:latin typeface="Calibri" pitchFamily="34" charset="0"/>
              </a:rPr>
              <a:t>(1</a:t>
            </a:r>
            <a:r>
              <a:rPr lang="en-US" sz="1400" baseline="30000">
                <a:latin typeface="Calibri" pitchFamily="34" charset="0"/>
              </a:rPr>
              <a:t>st</a:t>
            </a:r>
            <a:r>
              <a:rPr lang="en-US" sz="1400">
                <a:latin typeface="Calibri" pitchFamily="34" charset="0"/>
              </a:rPr>
              <a:t>) Choose one of your </a:t>
            </a:r>
            <a:r>
              <a:rPr lang="en-US" sz="1400" b="1" i="1">
                <a:latin typeface="Calibri" pitchFamily="34" charset="0"/>
              </a:rPr>
              <a:t>Predefined</a:t>
            </a:r>
            <a:r>
              <a:rPr lang="en-US" sz="1400">
                <a:latin typeface="Calibri" pitchFamily="34" charset="0"/>
              </a:rPr>
              <a:t> or </a:t>
            </a:r>
            <a:r>
              <a:rPr lang="en-US" sz="1400" b="1" i="1">
                <a:latin typeface="Calibri" pitchFamily="34" charset="0"/>
              </a:rPr>
              <a:t>Smart List </a:t>
            </a:r>
            <a:r>
              <a:rPr lang="en-US" sz="1400">
                <a:latin typeface="Calibri" pitchFamily="34" charset="0"/>
              </a:rPr>
              <a:t>options</a:t>
            </a:r>
          </a:p>
          <a:p>
            <a:pPr lvl="1"/>
            <a:r>
              <a:rPr lang="en-US" sz="1400">
                <a:latin typeface="Calibri" pitchFamily="34" charset="0"/>
              </a:rPr>
              <a:t>(2</a:t>
            </a:r>
            <a:r>
              <a:rPr lang="en-US" sz="1400" baseline="30000">
                <a:latin typeface="Calibri" pitchFamily="34" charset="0"/>
              </a:rPr>
              <a:t>nd</a:t>
            </a:r>
            <a:r>
              <a:rPr lang="en-US" sz="1400">
                <a:latin typeface="Calibri" pitchFamily="34" charset="0"/>
              </a:rPr>
              <a:t>) Next, choose the </a:t>
            </a:r>
            <a:r>
              <a:rPr lang="en-US" sz="1400" b="1" i="1">
                <a:latin typeface="Calibri" pitchFamily="34" charset="0"/>
              </a:rPr>
              <a:t>Language</a:t>
            </a:r>
            <a:r>
              <a:rPr lang="en-US" sz="1400">
                <a:latin typeface="Calibri" pitchFamily="34" charset="0"/>
              </a:rPr>
              <a:t> and</a:t>
            </a:r>
            <a:r>
              <a:rPr lang="en-US" sz="1400" b="1" i="1">
                <a:latin typeface="Calibri" pitchFamily="34" charset="0"/>
              </a:rPr>
              <a:t> Level</a:t>
            </a:r>
            <a:r>
              <a:rPr lang="en-US" sz="1400" i="1">
                <a:latin typeface="Calibri" pitchFamily="34" charset="0"/>
              </a:rPr>
              <a:t>.</a:t>
            </a:r>
          </a:p>
          <a:p>
            <a:pPr lvl="1"/>
            <a:r>
              <a:rPr lang="en-US" sz="1400">
                <a:latin typeface="Calibri" pitchFamily="34" charset="0"/>
              </a:rPr>
              <a:t>(3</a:t>
            </a:r>
            <a:r>
              <a:rPr lang="en-US" sz="1400" baseline="30000">
                <a:latin typeface="Calibri" pitchFamily="34" charset="0"/>
              </a:rPr>
              <a:t>rd</a:t>
            </a:r>
            <a:r>
              <a:rPr lang="en-US" sz="1400">
                <a:latin typeface="Calibri" pitchFamily="34" charset="0"/>
              </a:rPr>
              <a:t>) Next choose</a:t>
            </a:r>
            <a:r>
              <a:rPr lang="en-US" sz="1400" b="1" i="1">
                <a:latin typeface="Calibri" pitchFamily="34" charset="0"/>
              </a:rPr>
              <a:t> Curriculum</a:t>
            </a:r>
          </a:p>
          <a:p>
            <a:pPr lvl="1"/>
            <a:r>
              <a:rPr lang="en-US" sz="1400">
                <a:latin typeface="Calibri" pitchFamily="34" charset="0"/>
              </a:rPr>
              <a:t>(4</a:t>
            </a:r>
            <a:r>
              <a:rPr lang="en-US" sz="1400" baseline="30000">
                <a:latin typeface="Calibri" pitchFamily="34" charset="0"/>
              </a:rPr>
              <a:t>th</a:t>
            </a:r>
            <a:r>
              <a:rPr lang="en-US" sz="1400">
                <a:latin typeface="Calibri" pitchFamily="34" charset="0"/>
              </a:rPr>
              <a:t>) Finally click </a:t>
            </a:r>
            <a:r>
              <a:rPr lang="en-US" sz="1400" b="1" i="1">
                <a:latin typeface="Calibri" pitchFamily="34" charset="0"/>
              </a:rPr>
              <a:t>Generate List Curriculum Report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4800" y="1171055"/>
            <a:ext cx="8077200" cy="3355975"/>
            <a:chOff x="685800" y="1447796"/>
            <a:chExt cx="8229600" cy="3432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447796"/>
              <a:ext cx="7848600" cy="3432004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20" name="Rectangular Callout 19"/>
            <p:cNvSpPr/>
            <p:nvPr/>
          </p:nvSpPr>
          <p:spPr>
            <a:xfrm>
              <a:off x="685800" y="1676385"/>
              <a:ext cx="609600" cy="533373"/>
            </a:xfrm>
            <a:prstGeom prst="wedgeRectCallout">
              <a:avLst>
                <a:gd name="adj1" fmla="val 70083"/>
                <a:gd name="adj2" fmla="val 100369"/>
              </a:avLst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/>
                <a:t>1</a:t>
              </a:r>
              <a:r>
                <a:rPr lang="en-US" sz="2800" baseline="30000" dirty="0"/>
                <a:t>st</a:t>
              </a:r>
              <a:r>
                <a:rPr lang="en-US" sz="2800" dirty="0"/>
                <a:t> </a:t>
              </a:r>
              <a:endParaRPr lang="en-US" sz="2800" b="1" i="1" dirty="0"/>
            </a:p>
          </p:txBody>
        </p:sp>
        <p:sp>
          <p:nvSpPr>
            <p:cNvPr id="21" name="Rectangular Callout 20"/>
            <p:cNvSpPr/>
            <p:nvPr/>
          </p:nvSpPr>
          <p:spPr>
            <a:xfrm>
              <a:off x="7772400" y="1600188"/>
              <a:ext cx="685800" cy="533373"/>
            </a:xfrm>
            <a:prstGeom prst="wedgeRectCallout">
              <a:avLst>
                <a:gd name="adj1" fmla="val -122615"/>
                <a:gd name="adj2" fmla="val 25169"/>
              </a:avLst>
            </a:prstGeom>
            <a:solidFill>
              <a:srgbClr val="5EAD29"/>
            </a:solidFill>
            <a:ln w="38100">
              <a:solidFill>
                <a:srgbClr val="0D8F0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/>
                <a:t>2</a:t>
              </a:r>
              <a:r>
                <a:rPr lang="en-US" sz="2800" baseline="30000" dirty="0"/>
                <a:t>nd</a:t>
              </a:r>
              <a:r>
                <a:rPr lang="en-US" sz="1400" dirty="0"/>
                <a:t> </a:t>
              </a:r>
              <a:endParaRPr lang="en-US" sz="1400" b="1" i="1" dirty="0"/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4114800" y="2805680"/>
              <a:ext cx="685800" cy="457177"/>
            </a:xfrm>
            <a:prstGeom prst="wedgeRectCallout">
              <a:avLst>
                <a:gd name="adj1" fmla="val -41317"/>
                <a:gd name="adj2" fmla="val -99589"/>
              </a:avLst>
            </a:prstGeom>
            <a:solidFill>
              <a:srgbClr val="9C5BCD"/>
            </a:solidFill>
            <a:ln w="38100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/>
                <a:t>3</a:t>
              </a:r>
              <a:r>
                <a:rPr lang="en-US" sz="2800" baseline="30000" dirty="0"/>
                <a:t>rd</a:t>
              </a:r>
              <a:r>
                <a:rPr lang="en-US" sz="2800" dirty="0"/>
                <a:t> </a:t>
              </a:r>
              <a:endParaRPr lang="en-US" sz="2800" b="1" i="1" dirty="0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629400" y="3720035"/>
              <a:ext cx="685800" cy="533373"/>
            </a:xfrm>
            <a:prstGeom prst="wedgeRectCallout">
              <a:avLst>
                <a:gd name="adj1" fmla="val 36615"/>
                <a:gd name="adj2" fmla="val 99643"/>
              </a:avLst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r>
                <a:rPr lang="en-US" sz="2800" baseline="30000" dirty="0">
                  <a:solidFill>
                    <a:schemeClr val="tx1"/>
                  </a:solidFill>
                </a:rPr>
                <a:t>th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105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List Curriculum Reports </a:t>
            </a:r>
            <a:r>
              <a:rPr lang="en-US" sz="2200" dirty="0" smtClean="0"/>
              <a:t>(Dashboard)</a:t>
            </a:r>
            <a:endParaRPr lang="en-US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070475"/>
            <a:ext cx="3810000" cy="11017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865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418263" cy="44402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7696200" y="1219200"/>
            <a:ext cx="1219200" cy="1600200"/>
          </a:xfrm>
          <a:prstGeom prst="wedgeRectCallout">
            <a:avLst>
              <a:gd name="adj1" fmla="val -45140"/>
              <a:gd name="adj2" fmla="val 5784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Click here to export this report to Excel or to  create a PDF list.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List Curriculum Reports </a:t>
            </a:r>
            <a:r>
              <a:rPr lang="en-US" sz="2200" dirty="0" smtClean="0"/>
              <a:t>(Export)</a:t>
            </a:r>
            <a:endParaRPr lang="en-US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06500"/>
            <a:ext cx="2590800" cy="8509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ular Callout 10"/>
          <p:cNvSpPr/>
          <p:nvPr/>
        </p:nvSpPr>
        <p:spPr>
          <a:xfrm>
            <a:off x="152400" y="1143000"/>
            <a:ext cx="1371600" cy="1143000"/>
          </a:xfrm>
          <a:prstGeom prst="wedgeRectCallout">
            <a:avLst>
              <a:gd name="adj1" fmla="val 84662"/>
              <a:gd name="adj2" fmla="val 623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Click on </a:t>
            </a:r>
            <a:r>
              <a:rPr lang="en-US" sz="1600" b="1" i="1" dirty="0"/>
              <a:t>Details</a:t>
            </a:r>
            <a:r>
              <a:rPr lang="en-US" sz="1600" dirty="0"/>
              <a:t> to expand the Report.</a:t>
            </a:r>
          </a:p>
        </p:txBody>
      </p:sp>
    </p:spTree>
    <p:extLst>
      <p:ext uri="{BB962C8B-B14F-4D97-AF65-F5344CB8AC3E}">
        <p14:creationId xmlns="" xmlns:p14="http://schemas.microsoft.com/office/powerpoint/2010/main" val="40184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228600" y="11430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4724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  <a:t>Rosetta Stone Manager </a:t>
            </a:r>
            <a:b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</a:b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  <a:t>What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  <a:t> kind of report do I need?</a:t>
            </a: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Trade Gothic L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2560" y="1212713"/>
            <a:ext cx="6248400" cy="47308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Learner Curriculum Reports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840" y="1219200"/>
            <a:ext cx="3052763" cy="1219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ular Callout 8"/>
          <p:cNvSpPr/>
          <p:nvPr/>
        </p:nvSpPr>
        <p:spPr>
          <a:xfrm>
            <a:off x="381000" y="2667000"/>
            <a:ext cx="1905000" cy="762000"/>
          </a:xfrm>
          <a:prstGeom prst="wedgeRectCallout">
            <a:avLst>
              <a:gd name="adj1" fmla="val 11950"/>
              <a:gd name="adj2" fmla="val -9210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1. Choose </a:t>
            </a:r>
            <a:r>
              <a:rPr lang="en-US" sz="1400" b="1" i="1" dirty="0"/>
              <a:t>View </a:t>
            </a:r>
            <a:r>
              <a:rPr lang="en-US" sz="1400" dirty="0"/>
              <a:t>under </a:t>
            </a:r>
            <a:r>
              <a:rPr lang="en-US" sz="1400" b="1" i="1" dirty="0"/>
              <a:t>Learner Curriculum Report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876800" y="1447800"/>
            <a:ext cx="1371600" cy="609600"/>
          </a:xfrm>
          <a:prstGeom prst="wedgeRectCallout">
            <a:avLst>
              <a:gd name="adj1" fmla="val -17541"/>
              <a:gd name="adj2" fmla="val 155787"/>
            </a:avLst>
          </a:prstGeom>
          <a:solidFill>
            <a:srgbClr val="9C5BCD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2. Add search criteria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609600" y="3733800"/>
            <a:ext cx="1676400" cy="533400"/>
          </a:xfrm>
          <a:prstGeom prst="wedgeRectCallout">
            <a:avLst>
              <a:gd name="adj1" fmla="val 179587"/>
              <a:gd name="adj2" fmla="val -38174"/>
            </a:avLst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3. Choose </a:t>
            </a:r>
            <a:r>
              <a:rPr lang="en-US" sz="1400" b="1" i="1" dirty="0">
                <a:solidFill>
                  <a:schemeClr val="tx1"/>
                </a:solidFill>
              </a:rPr>
              <a:t>Show Learners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71500" y="4648200"/>
            <a:ext cx="1524000" cy="990600"/>
          </a:xfrm>
          <a:prstGeom prst="wedgeRectCallout">
            <a:avLst>
              <a:gd name="adj1" fmla="val 124644"/>
              <a:gd name="adj2" fmla="val -93318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4. Choose the Learner you would like to see and click </a:t>
            </a:r>
            <a:r>
              <a:rPr lang="en-US" sz="1400" b="1" i="1" dirty="0"/>
              <a:t>View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352800"/>
            <a:ext cx="3495675" cy="21336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ular Callout 9"/>
          <p:cNvSpPr/>
          <p:nvPr/>
        </p:nvSpPr>
        <p:spPr>
          <a:xfrm>
            <a:off x="7391399" y="2438400"/>
            <a:ext cx="1490133" cy="533400"/>
          </a:xfrm>
          <a:prstGeom prst="wedgeRectCallout">
            <a:avLst>
              <a:gd name="adj1" fmla="val 31827"/>
              <a:gd name="adj2" fmla="val 147521"/>
            </a:avLst>
          </a:prstGeom>
          <a:solidFill>
            <a:srgbClr val="5EAD29"/>
          </a:solidFill>
          <a:ln>
            <a:solidFill>
              <a:srgbClr val="0D8F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Export to Excel or PDF</a:t>
            </a:r>
          </a:p>
        </p:txBody>
      </p:sp>
    </p:spTree>
    <p:extLst>
      <p:ext uri="{BB962C8B-B14F-4D97-AF65-F5344CB8AC3E}">
        <p14:creationId xmlns="" xmlns:p14="http://schemas.microsoft.com/office/powerpoint/2010/main" val="2281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3999" cy="4056063"/>
          </a:xfrm>
        </p:spPr>
        <p:txBody>
          <a:bodyPr/>
          <a:lstStyle/>
          <a:p>
            <a:pPr indent="6350" eaLnBrk="1" hangingPunct="1">
              <a:buFontTx/>
              <a:buNone/>
              <a:defRPr/>
            </a:pPr>
            <a:r>
              <a:rPr lang="en-US" dirty="0" smtClean="0"/>
              <a:t>Rosetta Stone features powerful administrative tools and reporting functionality to: </a:t>
            </a:r>
          </a:p>
          <a:p>
            <a:pPr lvl="1" indent="-458788" eaLnBrk="1" hangingPunct="1">
              <a:buFont typeface="Wingdings" pitchFamily="2" charset="2"/>
              <a:buChar char="ü"/>
              <a:defRPr/>
            </a:pPr>
            <a:r>
              <a:rPr lang="en-US" sz="2400" dirty="0" smtClean="0"/>
              <a:t>Manage and Measure your Learners’ progress</a:t>
            </a:r>
          </a:p>
          <a:p>
            <a:pPr lvl="1" indent="-458788" eaLnBrk="1" hangingPunct="1">
              <a:buFont typeface="Wingdings" pitchFamily="2" charset="2"/>
              <a:buChar char="ü"/>
              <a:defRPr/>
            </a:pPr>
            <a:r>
              <a:rPr lang="en-US" sz="2400" dirty="0" smtClean="0"/>
              <a:t>Ensuring program </a:t>
            </a:r>
          </a:p>
          <a:p>
            <a:pPr lvl="1" indent="-458788" eaLnBrk="1" hangingPunct="1">
              <a:buNone/>
              <a:defRPr/>
            </a:pPr>
            <a:r>
              <a:rPr lang="en-US" sz="2400" dirty="0" smtClean="0"/>
              <a:t>	consistency</a:t>
            </a:r>
          </a:p>
          <a:p>
            <a:pPr lvl="1" indent="-458788" eaLnBrk="1" hangingPunct="1">
              <a:buFont typeface="Wingdings" pitchFamily="2" charset="2"/>
              <a:buChar char="ü"/>
              <a:defRPr/>
            </a:pPr>
            <a:r>
              <a:rPr lang="en-US" sz="2400" dirty="0" smtClean="0"/>
              <a:t>Providing quantifiable </a:t>
            </a:r>
          </a:p>
          <a:p>
            <a:pPr lvl="1" indent="-458788" eaLnBrk="1" hangingPunct="1">
              <a:buNone/>
              <a:defRPr/>
            </a:pPr>
            <a:r>
              <a:rPr lang="en-US" sz="2400" dirty="0" smtClean="0"/>
              <a:t>	measurements of Learner </a:t>
            </a:r>
          </a:p>
          <a:p>
            <a:pPr lvl="1" indent="-458788" eaLnBrk="1" hangingPunct="1">
              <a:buNone/>
              <a:defRPr/>
            </a:pPr>
            <a:r>
              <a:rPr lang="en-US" sz="2400" dirty="0" smtClean="0"/>
              <a:t>	success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228600"/>
            <a:ext cx="4724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</a:rPr>
              <a:t>Rosetta Stone Manager</a:t>
            </a:r>
            <a:b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</a:rPr>
            </a:b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</a:rPr>
              <a:t>Data Management 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724400" y="3581400"/>
            <a:ext cx="4114800" cy="2286000"/>
            <a:chOff x="3048000" y="2395538"/>
            <a:chExt cx="5797550" cy="33194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2395538"/>
              <a:ext cx="5797550" cy="3319462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4648200" y="3733800"/>
              <a:ext cx="3962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Rosetta Stone Manager: </a:t>
            </a:r>
            <a:r>
              <a:rPr lang="en-US" sz="2400" dirty="0" smtClean="0"/>
              <a:t>A system for managing Language Learning and Reporting on Learner progress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304800" y="3199698"/>
            <a:ext cx="3048000" cy="1433512"/>
          </a:xfrm>
          <a:prstGeom prst="wedgeRectCallout">
            <a:avLst>
              <a:gd name="adj1" fmla="val -20555"/>
              <a:gd name="adj2" fmla="val 4953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Having multiple summaries is a tool for sharing information with parents in scenarios such as an open house or parent-teacher conference.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47775"/>
            <a:ext cx="2790825" cy="11144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80410"/>
            <a:ext cx="3703233" cy="4724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1524000" y="2514600"/>
            <a:ext cx="2057400" cy="533400"/>
          </a:xfrm>
          <a:prstGeom prst="wedgeRectCallout">
            <a:avLst>
              <a:gd name="adj1" fmla="val -18146"/>
              <a:gd name="adj2" fmla="val -8376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1. Click </a:t>
            </a:r>
            <a:r>
              <a:rPr lang="en-US" sz="1400" b="1" i="1" dirty="0"/>
              <a:t>Create PDF </a:t>
            </a:r>
            <a:r>
              <a:rPr lang="en-US" sz="1400" dirty="0"/>
              <a:t>to get started.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726180" y="2590800"/>
            <a:ext cx="1143000" cy="762000"/>
          </a:xfrm>
          <a:prstGeom prst="wedgeRectCallout">
            <a:avLst>
              <a:gd name="adj1" fmla="val -79352"/>
              <a:gd name="adj2" fmla="val -23611"/>
            </a:avLst>
          </a:prstGeom>
          <a:solidFill>
            <a:srgbClr val="5EAD29"/>
          </a:solidFill>
          <a:ln>
            <a:solidFill>
              <a:srgbClr val="0D8F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2. Select a list of Learners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676400" y="4800600"/>
            <a:ext cx="1905000" cy="914400"/>
          </a:xfrm>
          <a:prstGeom prst="wedgeRectCallout">
            <a:avLst>
              <a:gd name="adj1" fmla="val 64018"/>
              <a:gd name="adj2" fmla="val -637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3. Select here to see one or multiple summaries per page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772400" y="4114800"/>
            <a:ext cx="1143000" cy="1981200"/>
          </a:xfrm>
          <a:prstGeom prst="wedgeRectCallout">
            <a:avLst>
              <a:gd name="adj1" fmla="val -68981"/>
              <a:gd name="adj2" fmla="val 40723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4. </a:t>
            </a:r>
            <a:r>
              <a:rPr lang="en-US" sz="1400" b="1" i="1" dirty="0">
                <a:solidFill>
                  <a:schemeClr val="tx1"/>
                </a:solidFill>
              </a:rPr>
              <a:t>Create PDF </a:t>
            </a:r>
            <a:r>
              <a:rPr lang="en-US" sz="1400" dirty="0">
                <a:solidFill>
                  <a:schemeClr val="tx1"/>
                </a:solidFill>
              </a:rPr>
              <a:t>will allow you to view this PDF Report as well as Print or Save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008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Learner Curriculum Summary Reports </a:t>
            </a:r>
          </a:p>
        </p:txBody>
      </p:sp>
    </p:spTree>
    <p:extLst>
      <p:ext uri="{BB962C8B-B14F-4D97-AF65-F5344CB8AC3E}">
        <p14:creationId xmlns="" xmlns:p14="http://schemas.microsoft.com/office/powerpoint/2010/main" val="320372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What kind of report do I need?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228600" y="11430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6386513" cy="42275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486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Usage Reports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352800" cy="14335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3733800" y="1447800"/>
            <a:ext cx="2209800" cy="609600"/>
          </a:xfrm>
          <a:prstGeom prst="wedgeRectCallout">
            <a:avLst>
              <a:gd name="adj1" fmla="val -126203"/>
              <a:gd name="adj2" fmla="val 9421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Start by choosing </a:t>
            </a:r>
            <a:r>
              <a:rPr lang="en-US" sz="1400" b="1" i="1" dirty="0"/>
              <a:t>Begin</a:t>
            </a:r>
            <a:r>
              <a:rPr lang="en-US" sz="1400" dirty="0"/>
              <a:t> under </a:t>
            </a:r>
            <a:r>
              <a:rPr lang="en-US" sz="1400" b="1" i="1" dirty="0"/>
              <a:t>Usage Report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8" name="Rectangular Callout 7"/>
          <p:cNvSpPr/>
          <p:nvPr/>
        </p:nvSpPr>
        <p:spPr>
          <a:xfrm>
            <a:off x="457200" y="2895600"/>
            <a:ext cx="990600" cy="609600"/>
          </a:xfrm>
          <a:prstGeom prst="wedgeRectCallout">
            <a:avLst>
              <a:gd name="adj1" fmla="val 119975"/>
              <a:gd name="adj2" fmla="val -3928"/>
            </a:avLst>
          </a:prstGeom>
          <a:solidFill>
            <a:srgbClr val="5EAD29"/>
          </a:solidFill>
          <a:ln>
            <a:solidFill>
              <a:srgbClr val="0D8F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Choose a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9" name="Rectangular Callout 8"/>
          <p:cNvSpPr/>
          <p:nvPr/>
        </p:nvSpPr>
        <p:spPr>
          <a:xfrm>
            <a:off x="6324600" y="1143000"/>
            <a:ext cx="1981200" cy="609600"/>
          </a:xfrm>
          <a:prstGeom prst="wedgeRectCallout">
            <a:avLst>
              <a:gd name="adj1" fmla="val 19465"/>
              <a:gd name="adj2" fmla="val 16062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 Usage by language will be shown 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04800" y="3962400"/>
            <a:ext cx="1143000" cy="1447800"/>
          </a:xfrm>
          <a:prstGeom prst="wedgeRectCallout">
            <a:avLst>
              <a:gd name="adj1" fmla="val 98258"/>
              <a:gd name="adj2" fmla="val 9242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 Usage by Learner will be shown on the bottom</a:t>
            </a:r>
          </a:p>
        </p:txBody>
      </p:sp>
    </p:spTree>
    <p:extLst>
      <p:ext uri="{BB962C8B-B14F-4D97-AF65-F5344CB8AC3E}">
        <p14:creationId xmlns="" xmlns:p14="http://schemas.microsoft.com/office/powerpoint/2010/main" val="34184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1219200"/>
            <a:ext cx="2479675" cy="10668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219200"/>
            <a:ext cx="4161078" cy="4648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152400" y="2514600"/>
            <a:ext cx="1600200" cy="762000"/>
          </a:xfrm>
          <a:prstGeom prst="wedgeRectCallout">
            <a:avLst>
              <a:gd name="adj1" fmla="val 65202"/>
              <a:gd name="adj2" fmla="val -93024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1. Choose </a:t>
            </a:r>
            <a:r>
              <a:rPr lang="en-US" sz="1400" b="1" i="1" dirty="0"/>
              <a:t>Schedule</a:t>
            </a:r>
            <a:r>
              <a:rPr lang="en-US" sz="1400" dirty="0"/>
              <a:t> under </a:t>
            </a:r>
            <a:r>
              <a:rPr lang="en-US" sz="1400" b="1" i="1" dirty="0"/>
              <a:t>Usage Report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2590800" y="1295400"/>
            <a:ext cx="914400" cy="533400"/>
          </a:xfrm>
          <a:prstGeom prst="wedgeRectCallout">
            <a:avLst>
              <a:gd name="adj1" fmla="val 170104"/>
              <a:gd name="adj2" fmla="val 12824"/>
            </a:avLst>
          </a:prstGeom>
          <a:solidFill>
            <a:srgbClr val="5EAD29"/>
          </a:solidFill>
          <a:ln>
            <a:solidFill>
              <a:srgbClr val="0D8F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2. Select group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057400" y="2438400"/>
            <a:ext cx="1295400" cy="1447800"/>
          </a:xfrm>
          <a:prstGeom prst="wedgeRectCallout">
            <a:avLst>
              <a:gd name="adj1" fmla="val 75311"/>
              <a:gd name="adj2" fmla="val 6151"/>
            </a:avLst>
          </a:prstGeom>
          <a:solidFill>
            <a:srgbClr val="9C5BCD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4. Choose how frequently you would like to receive the Report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2209800" y="4572000"/>
            <a:ext cx="990600" cy="685800"/>
          </a:xfrm>
          <a:prstGeom prst="wedgeRectCallout">
            <a:avLst>
              <a:gd name="adj1" fmla="val 84897"/>
              <a:gd name="adj2" fmla="val 39218"/>
            </a:avLst>
          </a:prstGeom>
          <a:solidFill>
            <a:srgbClr val="0070C0"/>
          </a:solidFill>
          <a:ln>
            <a:solidFill>
              <a:srgbClr val="0045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5. Select  Report format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7315200" y="4191000"/>
            <a:ext cx="1447800" cy="1201738"/>
          </a:xfrm>
          <a:prstGeom prst="wedgeRectCallout">
            <a:avLst>
              <a:gd name="adj1" fmla="val -32566"/>
              <a:gd name="adj2" fmla="val 70593"/>
            </a:avLst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6. Review information, then choose Schedule to save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91190" y="4067330"/>
            <a:ext cx="1981200" cy="2133600"/>
          </a:xfrm>
          <a:prstGeom prst="wedgeRectCallout">
            <a:avLst>
              <a:gd name="adj1" fmla="val -19867"/>
              <a:gd name="adj2" fmla="val 50278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This is a great tool for keeping up-to-date on data and sharing with other Administrators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486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Reoccurring Usage Reports </a:t>
            </a:r>
            <a:r>
              <a:rPr lang="en-US" sz="2200" dirty="0" smtClean="0"/>
              <a:t>(via email)</a:t>
            </a:r>
            <a:endParaRPr lang="en-US" sz="2800" dirty="0" smtClean="0"/>
          </a:p>
        </p:txBody>
      </p:sp>
      <p:sp>
        <p:nvSpPr>
          <p:cNvPr id="9" name="Rectangular Callout 8"/>
          <p:cNvSpPr/>
          <p:nvPr/>
        </p:nvSpPr>
        <p:spPr>
          <a:xfrm>
            <a:off x="7010400" y="1371600"/>
            <a:ext cx="1905000" cy="1905000"/>
          </a:xfrm>
          <a:prstGeom prst="wedgeRectCallout">
            <a:avLst>
              <a:gd name="adj1" fmla="val -119911"/>
              <a:gd name="adj2" fmla="val -2593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3. Select usage view. Choose </a:t>
            </a:r>
            <a:r>
              <a:rPr lang="en-US" sz="1400" b="1" i="1" dirty="0"/>
              <a:t>Learners</a:t>
            </a:r>
            <a:r>
              <a:rPr lang="en-US" sz="1400" dirty="0"/>
              <a:t> to view un individual Learner’s usage, or </a:t>
            </a:r>
            <a:r>
              <a:rPr lang="en-US" sz="1400" b="1" i="1" dirty="0"/>
              <a:t>Learners</a:t>
            </a:r>
            <a:r>
              <a:rPr lang="en-US" sz="1400" dirty="0"/>
              <a:t> </a:t>
            </a:r>
            <a:r>
              <a:rPr lang="en-US" sz="1400" b="1" i="1" dirty="0"/>
              <a:t>Language</a:t>
            </a:r>
            <a:r>
              <a:rPr lang="en-US" sz="1400" dirty="0"/>
              <a:t>, to see the amount of time spent in each language</a:t>
            </a:r>
          </a:p>
        </p:txBody>
      </p:sp>
    </p:spTree>
    <p:extLst>
      <p:ext uri="{BB962C8B-B14F-4D97-AF65-F5344CB8AC3E}">
        <p14:creationId xmlns="" xmlns:p14="http://schemas.microsoft.com/office/powerpoint/2010/main" val="5857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/>
          <a:lstStyle/>
          <a:p>
            <a:r>
              <a:rPr lang="en-US" dirty="0" smtClean="0"/>
              <a:t>Type in your account web-address:                                            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 smtClean="0">
                <a:hlinkClick r:id="rId2"/>
              </a:rPr>
              <a:t>://</a:t>
            </a:r>
            <a:r>
              <a:rPr lang="en-US" sz="2800" b="1" dirty="0" smtClean="0">
                <a:hlinkClick r:id="rId2"/>
              </a:rPr>
              <a:t>barstowusd</a:t>
            </a:r>
            <a:r>
              <a:rPr lang="en-US" sz="2800" dirty="0" smtClean="0">
                <a:hlinkClick r:id="rId2"/>
              </a:rPr>
              <a:t>.rosettastoneclassroom.com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</a:t>
            </a:r>
          </a:p>
          <a:p>
            <a:pPr eaLnBrk="1" hangingPunct="1"/>
            <a:r>
              <a:rPr lang="en-US" dirty="0" smtClean="0"/>
              <a:t>Enter your Admin </a:t>
            </a:r>
            <a:r>
              <a:rPr lang="en-US" b="1" i="1" dirty="0" smtClean="0"/>
              <a:t>Username</a:t>
            </a:r>
            <a:r>
              <a:rPr lang="en-US" dirty="0" smtClean="0"/>
              <a:t> and </a:t>
            </a:r>
            <a:r>
              <a:rPr lang="en-US" b="1" i="1" dirty="0" smtClean="0"/>
              <a:t>Password</a:t>
            </a:r>
            <a:r>
              <a:rPr lang="en-US" dirty="0" smtClean="0"/>
              <a:t> provided by your Super Administrator</a:t>
            </a:r>
          </a:p>
          <a:p>
            <a:pPr eaLnBrk="1" hangingPunct="1"/>
            <a:r>
              <a:rPr lang="en-US" dirty="0" smtClean="0"/>
              <a:t>Select </a:t>
            </a:r>
            <a:r>
              <a:rPr lang="en-US" b="1" i="1" dirty="0" smtClean="0"/>
              <a:t>Sign In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</a:t>
            </a:r>
            <a:br>
              <a:rPr lang="en-US" sz="2800" dirty="0" smtClean="0"/>
            </a:br>
            <a:r>
              <a:rPr lang="en-US" sz="2800" dirty="0" smtClean="0"/>
              <a:t>Logging 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71825"/>
            <a:ext cx="4619625" cy="26955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91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334000" cy="4953000"/>
          </a:xfrm>
        </p:spPr>
        <p:txBody>
          <a:bodyPr/>
          <a:lstStyle/>
          <a:p>
            <a:pPr eaLnBrk="1" hangingPunct="1"/>
            <a:r>
              <a:rPr lang="en-US" sz="2000" b="1" i="1" dirty="0" smtClean="0"/>
              <a:t>Home</a:t>
            </a:r>
            <a:r>
              <a:rPr lang="en-US" sz="2000" dirty="0" smtClean="0"/>
              <a:t> tab</a:t>
            </a:r>
          </a:p>
          <a:p>
            <a:pPr lvl="1" eaLnBrk="1" hangingPunct="1"/>
            <a:r>
              <a:rPr lang="en-US" b="1" i="1" dirty="0" smtClean="0"/>
              <a:t>First Time Users</a:t>
            </a:r>
            <a:r>
              <a:rPr lang="en-US" b="1" dirty="0" smtClean="0"/>
              <a:t>: </a:t>
            </a:r>
            <a:r>
              <a:rPr lang="en-US" dirty="0" smtClean="0"/>
              <a:t>videos about Rosetta Stone methodology and how to maneuver the program</a:t>
            </a:r>
          </a:p>
          <a:p>
            <a:pPr lvl="1" eaLnBrk="1" hangingPunct="1"/>
            <a:r>
              <a:rPr lang="en-US" b="1" i="1" dirty="0" smtClean="0"/>
              <a:t>Launch Rosetta Stone® Manager</a:t>
            </a:r>
          </a:p>
          <a:p>
            <a:pPr lvl="1" eaLnBrk="1" hangingPunct="1"/>
            <a:r>
              <a:rPr lang="en-US" b="1" i="1" dirty="0" smtClean="0"/>
              <a:t>Reports</a:t>
            </a:r>
            <a:r>
              <a:rPr lang="en-US" b="1" dirty="0" smtClean="0"/>
              <a:t>: </a:t>
            </a:r>
            <a:r>
              <a:rPr lang="en-US" dirty="0" smtClean="0"/>
              <a:t>quickly view reports as a PDF or Excel sheet</a:t>
            </a:r>
          </a:p>
          <a:p>
            <a:pPr eaLnBrk="1" hangingPunct="1"/>
            <a:r>
              <a:rPr lang="en-US" sz="2000" b="1" i="1" dirty="0" smtClean="0"/>
              <a:t>Support</a:t>
            </a:r>
            <a:r>
              <a:rPr lang="en-US" sz="2000" dirty="0" smtClean="0"/>
              <a:t> tab</a:t>
            </a:r>
          </a:p>
          <a:p>
            <a:pPr lvl="1" eaLnBrk="1" hangingPunct="1"/>
            <a:r>
              <a:rPr lang="en-US" dirty="0" smtClean="0"/>
              <a:t>Rosetta Stone Manager Guide</a:t>
            </a:r>
          </a:p>
          <a:p>
            <a:pPr lvl="1" eaLnBrk="1" hangingPunct="1"/>
            <a:r>
              <a:rPr lang="en-US" dirty="0" smtClean="0"/>
              <a:t>Rosetta Stone User’s Guide</a:t>
            </a:r>
          </a:p>
          <a:p>
            <a:pPr lvl="1" eaLnBrk="1" hangingPunct="1"/>
            <a:r>
              <a:rPr lang="en-US" dirty="0" smtClean="0"/>
              <a:t>Course Contents</a:t>
            </a:r>
          </a:p>
          <a:p>
            <a:pPr lvl="1" eaLnBrk="1" hangingPunct="1"/>
            <a:r>
              <a:rPr lang="en-US" dirty="0" smtClean="0"/>
              <a:t>Tutorials</a:t>
            </a:r>
          </a:p>
          <a:p>
            <a:pPr lvl="1" eaLnBrk="1" hangingPunct="1"/>
            <a:r>
              <a:rPr lang="en-US" dirty="0" smtClean="0"/>
              <a:t>Contact Support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0" t="17647" r="10719" b="23529"/>
          <a:stretch>
            <a:fillRect/>
          </a:stretch>
        </p:blipFill>
        <p:spPr bwMode="auto">
          <a:xfrm>
            <a:off x="5715000" y="1206500"/>
            <a:ext cx="3209925" cy="11064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 t="12903"/>
          <a:stretch>
            <a:fillRect/>
          </a:stretch>
        </p:blipFill>
        <p:spPr bwMode="auto">
          <a:xfrm>
            <a:off x="5334000" y="2514600"/>
            <a:ext cx="3590925" cy="117951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775" y="3886200"/>
            <a:ext cx="4121150" cy="2057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</a:t>
            </a:r>
            <a:br>
              <a:rPr lang="en-US" sz="2800" dirty="0" smtClean="0"/>
            </a:br>
            <a:r>
              <a:rPr lang="en-US" sz="2800" dirty="0" smtClean="0"/>
              <a:t>Tools on Portal</a:t>
            </a:r>
          </a:p>
        </p:txBody>
      </p:sp>
    </p:spTree>
    <p:extLst>
      <p:ext uri="{BB962C8B-B14F-4D97-AF65-F5344CB8AC3E}">
        <p14:creationId xmlns="" xmlns:p14="http://schemas.microsoft.com/office/powerpoint/2010/main" val="11074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1214438"/>
            <a:ext cx="5562600" cy="4576762"/>
            <a:chOff x="228600" y="1138238"/>
            <a:chExt cx="5562600" cy="4576762"/>
          </a:xfrm>
        </p:grpSpPr>
        <p:pic>
          <p:nvPicPr>
            <p:cNvPr id="61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138238"/>
              <a:ext cx="5562600" cy="4576762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1752600" y="2438400"/>
              <a:ext cx="3733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741488" y="3635557"/>
            <a:ext cx="738187" cy="2206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81350"/>
            <a:ext cx="5653088" cy="24098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5715000" y="2743200"/>
            <a:ext cx="1190625" cy="960437"/>
          </a:xfrm>
          <a:prstGeom prst="wedgeRectCallout">
            <a:avLst>
              <a:gd name="adj1" fmla="val 39221"/>
              <a:gd name="adj2" fmla="val 100250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View Select Group’s Usage in Excel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8032750" y="3429000"/>
            <a:ext cx="958850" cy="1104900"/>
          </a:xfrm>
          <a:prstGeom prst="wedgeRectCallout">
            <a:avLst>
              <a:gd name="adj1" fmla="val -94815"/>
              <a:gd name="adj2" fmla="val 30192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View Learners’ Summary Reports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334000" y="5136813"/>
            <a:ext cx="1603375" cy="960437"/>
          </a:xfrm>
          <a:prstGeom prst="wedgeRectCallout">
            <a:avLst>
              <a:gd name="adj1" fmla="val 39033"/>
              <a:gd name="adj2" fmla="val -96439"/>
            </a:avLst>
          </a:prstGeom>
          <a:solidFill>
            <a:srgbClr val="78B832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View Learner Curriculum Report in Excel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500938" y="5013143"/>
            <a:ext cx="1414462" cy="960437"/>
          </a:xfrm>
          <a:prstGeom prst="wedgeRectCallout">
            <a:avLst>
              <a:gd name="adj1" fmla="val -50812"/>
              <a:gd name="adj2" fmla="val -81256"/>
            </a:avLst>
          </a:prstGeo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View Learner Curriculum Report as PDF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</a:t>
            </a:r>
            <a:br>
              <a:rPr lang="en-US" sz="2800" dirty="0" smtClean="0"/>
            </a:br>
            <a:r>
              <a:rPr lang="en-US" sz="2800" dirty="0" smtClean="0"/>
              <a:t>Direct Access to Reports</a:t>
            </a:r>
          </a:p>
        </p:txBody>
      </p:sp>
    </p:spTree>
    <p:extLst>
      <p:ext uri="{BB962C8B-B14F-4D97-AF65-F5344CB8AC3E}">
        <p14:creationId xmlns="" xmlns:p14="http://schemas.microsoft.com/office/powerpoint/2010/main" val="26744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533400" y="1898650"/>
            <a:ext cx="8229600" cy="404495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Group Structure (Hierarchy)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Administrators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Learner Registration (Consider Curriculum)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Smart Lists (vs. Custom Lists)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Dashboard Reports (List Curriculum Reports)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Additional Reports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4724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  <a:t>Rosetta Stone Manager</a:t>
            </a:r>
            <a:b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</a:b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rade Gothic LT Std"/>
              </a:rPr>
              <a:t>Setting 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6667" b="16666"/>
          <a:stretch>
            <a:fillRect/>
          </a:stretch>
        </p:blipFill>
        <p:spPr bwMode="auto">
          <a:xfrm>
            <a:off x="228600" y="1295400"/>
            <a:ext cx="8523514" cy="3048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400800" cy="477991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Home Page</a:t>
            </a:r>
          </a:p>
        </p:txBody>
      </p:sp>
    </p:spTree>
    <p:extLst>
      <p:ext uri="{BB962C8B-B14F-4D97-AF65-F5344CB8AC3E}">
        <p14:creationId xmlns="" xmlns:p14="http://schemas.microsoft.com/office/powerpoint/2010/main" val="12822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Click on the </a:t>
            </a:r>
            <a:r>
              <a:rPr lang="en-US" sz="2800" b="1" i="1" dirty="0" smtClean="0"/>
              <a:t>Groups</a:t>
            </a:r>
            <a:r>
              <a:rPr lang="en-US" sz="2800" dirty="0" smtClean="0"/>
              <a:t> tab to see the structure of your school.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091" b="49206"/>
          <a:stretch>
            <a:fillRect/>
          </a:stretch>
        </p:blipFill>
        <p:spPr bwMode="auto">
          <a:xfrm>
            <a:off x="2140360" y="2132350"/>
            <a:ext cx="6394040" cy="3810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Group Structure</a:t>
            </a:r>
          </a:p>
        </p:txBody>
      </p:sp>
    </p:spTree>
    <p:extLst>
      <p:ext uri="{BB962C8B-B14F-4D97-AF65-F5344CB8AC3E}">
        <p14:creationId xmlns="" xmlns:p14="http://schemas.microsoft.com/office/powerpoint/2010/main" val="19028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191000" cy="47545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dirty="0" smtClean="0"/>
              <a:t>Click </a:t>
            </a:r>
            <a:r>
              <a:rPr lang="en-US" sz="1800" b="1" i="1" dirty="0" smtClean="0"/>
              <a:t>Learners</a:t>
            </a:r>
            <a:r>
              <a:rPr lang="en-US" sz="1800" dirty="0" smtClean="0"/>
              <a:t> tab, then select </a:t>
            </a:r>
            <a:r>
              <a:rPr lang="en-US" sz="1800" b="1" i="1" dirty="0" smtClean="0"/>
              <a:t>Register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 smtClean="0"/>
              <a:t>Fill out the boxes highlighted with yellow</a:t>
            </a:r>
          </a:p>
          <a:p>
            <a:pPr marL="627063" lvl="1" indent="-169863"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dirty="0" smtClean="0"/>
              <a:t>*Each </a:t>
            </a:r>
            <a:r>
              <a:rPr lang="en-US" sz="1800" b="1" i="1" dirty="0" smtClean="0"/>
              <a:t>Username</a:t>
            </a:r>
            <a:r>
              <a:rPr lang="en-US" sz="1800" dirty="0" smtClean="0"/>
              <a:t> needs to be unique to the Learner </a:t>
            </a:r>
          </a:p>
          <a:p>
            <a:pPr eaLnBrk="1" hangingPunct="1">
              <a:spcBef>
                <a:spcPct val="0"/>
              </a:spcBef>
            </a:pPr>
            <a:r>
              <a:rPr lang="en-US" sz="1800" b="1" i="1" dirty="0" smtClean="0"/>
              <a:t>Language</a:t>
            </a:r>
            <a:r>
              <a:rPr lang="en-US" sz="1800" dirty="0" smtClean="0"/>
              <a:t> is the language the Learner is learning</a:t>
            </a:r>
          </a:p>
          <a:p>
            <a:pPr eaLnBrk="1" hangingPunct="1">
              <a:spcBef>
                <a:spcPct val="0"/>
              </a:spcBef>
            </a:pPr>
            <a:r>
              <a:rPr lang="en-US" sz="1800" b="1" i="1" dirty="0" smtClean="0"/>
              <a:t>Home Group </a:t>
            </a:r>
            <a:r>
              <a:rPr lang="en-US" sz="1800" dirty="0" smtClean="0"/>
              <a:t>is always Top Level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 smtClean="0"/>
              <a:t>Select the </a:t>
            </a:r>
            <a:r>
              <a:rPr lang="en-US" sz="1800" b="1" i="1" dirty="0" smtClean="0"/>
              <a:t>Group </a:t>
            </a:r>
            <a:r>
              <a:rPr lang="en-US" sz="1800" dirty="0" smtClean="0"/>
              <a:t>the Learner belongs (i.e. Class of 2012)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 smtClean="0"/>
              <a:t>You may add any information to the </a:t>
            </a:r>
            <a:r>
              <a:rPr lang="en-US" sz="1800" b="1" i="1" dirty="0" smtClean="0"/>
              <a:t>Notes</a:t>
            </a:r>
            <a:r>
              <a:rPr lang="en-US" sz="1800" dirty="0" smtClean="0"/>
              <a:t> field (i.e. Teacher’s name) this information can be used to create a </a:t>
            </a:r>
            <a:r>
              <a:rPr lang="en-US" sz="1800" b="1" i="1" dirty="0" smtClean="0"/>
              <a:t>Smart List </a:t>
            </a:r>
            <a:r>
              <a:rPr lang="en-US" sz="1800" dirty="0" smtClean="0"/>
              <a:t>later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 smtClean="0"/>
              <a:t>Then select </a:t>
            </a:r>
            <a:r>
              <a:rPr lang="en-US" sz="1800" b="1" i="1" dirty="0" smtClean="0"/>
              <a:t>Save Changes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 smtClean="0"/>
              <a:t>Once saved, click </a:t>
            </a:r>
            <a:r>
              <a:rPr lang="en-US" sz="1800" b="1" i="1" dirty="0" smtClean="0"/>
              <a:t>Clear</a:t>
            </a:r>
            <a:r>
              <a:rPr lang="en-US" sz="1800" i="1" dirty="0" smtClean="0"/>
              <a:t> </a:t>
            </a:r>
            <a:r>
              <a:rPr lang="en-US" sz="1800" b="1" i="1" dirty="0" smtClean="0"/>
              <a:t>&amp; Register a New Learner</a:t>
            </a:r>
            <a:r>
              <a:rPr lang="en-US" sz="1800" dirty="0" smtClean="0"/>
              <a:t> to add another Learner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2362200"/>
            <a:ext cx="3314700" cy="356934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563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Rosetta Stone Manager </a:t>
            </a:r>
            <a:br>
              <a:rPr lang="en-US" sz="2800" dirty="0" smtClean="0"/>
            </a:br>
            <a:r>
              <a:rPr lang="en-US" sz="2800" dirty="0" smtClean="0"/>
              <a:t>Registering a Learner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267200" cy="98569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97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setta INS Theme Education">
  <a:themeElements>
    <a:clrScheme name="Rosetta Institutional">
      <a:dk1>
        <a:srgbClr val="252315"/>
      </a:dk1>
      <a:lt1>
        <a:srgbClr val="FFFFFF"/>
      </a:lt1>
      <a:dk2>
        <a:srgbClr val="453803"/>
      </a:dk2>
      <a:lt2>
        <a:srgbClr val="EEEDE2"/>
      </a:lt2>
      <a:accent1>
        <a:srgbClr val="B2AA76"/>
      </a:accent1>
      <a:accent2>
        <a:srgbClr val="FFD519"/>
      </a:accent2>
      <a:accent3>
        <a:srgbClr val="0098DB"/>
      </a:accent3>
      <a:accent4>
        <a:srgbClr val="622587"/>
      </a:accent4>
      <a:accent5>
        <a:srgbClr val="DB4628"/>
      </a:accent5>
      <a:accent6>
        <a:srgbClr val="739600"/>
      </a:accent6>
      <a:hlink>
        <a:srgbClr val="24536C"/>
      </a:hlink>
      <a:folHlink>
        <a:srgbClr val="A75FD3"/>
      </a:folHlink>
    </a:clrScheme>
    <a:fontScheme name="Cover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4" charset="0"/>
            <a:ea typeface="ＭＳ Ｐゴシック" pitchFamily="104" charset="-128"/>
            <a:cs typeface="ＭＳ Ｐゴシック" pitchFamily="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4" charset="0"/>
            <a:ea typeface="ＭＳ Ｐゴシック" pitchFamily="104" charset="-128"/>
            <a:cs typeface="ＭＳ Ｐゴシック" pitchFamily="104" charset="-128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Rosetta INS Theme Education</Template>
  <TotalTime>17119</TotalTime>
  <Words>1024</Words>
  <Application>Microsoft Office PowerPoint</Application>
  <PresentationFormat>On-screen Show (4:3)</PresentationFormat>
  <Paragraphs>137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Rosetta INS Theme Education</vt:lpstr>
      <vt:lpstr>Rosetta Stone Manager v3 Online</vt:lpstr>
      <vt:lpstr>Slide 2</vt:lpstr>
      <vt:lpstr>Rosetta Stone Manager Logging on</vt:lpstr>
      <vt:lpstr>Rosetta Stone Manager Tools on Portal</vt:lpstr>
      <vt:lpstr>Rosetta Stone Manager Direct Access to Reports</vt:lpstr>
      <vt:lpstr>Slide 6</vt:lpstr>
      <vt:lpstr>Rosetta Stone Manager  Home Page</vt:lpstr>
      <vt:lpstr>Rosetta Stone Manager  Group Structure</vt:lpstr>
      <vt:lpstr>Rosetta Stone Manager  Registering a Learner</vt:lpstr>
      <vt:lpstr>Rosetta Stone Manager  Learner Details</vt:lpstr>
      <vt:lpstr>Rosetta Stone Manager  Learner’s Lists</vt:lpstr>
      <vt:lpstr>Rosetta Stone Manager  Smart Lists</vt:lpstr>
      <vt:lpstr>Rosetta Stone Manager  Batch Operations</vt:lpstr>
      <vt:lpstr>Rosetta Stone Manager  Reports</vt:lpstr>
      <vt:lpstr>Slide 15</vt:lpstr>
      <vt:lpstr>Rosetta Stone Manager  List Curriculum Reports (Dashboard)</vt:lpstr>
      <vt:lpstr>Rosetta Stone Manager  List Curriculum Reports (Export)</vt:lpstr>
      <vt:lpstr>Slide 18</vt:lpstr>
      <vt:lpstr>Rosetta Stone Manager  Learner Curriculum Reports </vt:lpstr>
      <vt:lpstr>Rosetta Stone Manager  Learner Curriculum Summary Reports </vt:lpstr>
      <vt:lpstr>What kind of report do I need?</vt:lpstr>
      <vt:lpstr>Rosetta Stone Manager  Usage Reports</vt:lpstr>
      <vt:lpstr>Rosetta Stone Manager  Reoccurring Usage Reports (via email)</vt:lpstr>
    </vt:vector>
  </TitlesOfParts>
  <Company>Rosetta Stone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Brotherton</dc:creator>
  <cp:lastModifiedBy>rmoline</cp:lastModifiedBy>
  <cp:revision>497</cp:revision>
  <dcterms:created xsi:type="dcterms:W3CDTF">2011-05-27T15:50:15Z</dcterms:created>
  <dcterms:modified xsi:type="dcterms:W3CDTF">2013-09-16T15:30:29Z</dcterms:modified>
</cp:coreProperties>
</file>