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9"/>
  </p:notesMasterIdLst>
  <p:sldIdLst>
    <p:sldId id="271" r:id="rId2"/>
    <p:sldId id="277" r:id="rId3"/>
    <p:sldId id="279" r:id="rId4"/>
    <p:sldId id="280" r:id="rId5"/>
    <p:sldId id="281" r:id="rId6"/>
    <p:sldId id="282" r:id="rId7"/>
    <p:sldId id="283" r:id="rId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77E"/>
    <a:srgbClr val="004564"/>
    <a:srgbClr val="78B832"/>
    <a:srgbClr val="005F8A"/>
    <a:srgbClr val="006A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64158" autoAdjust="0"/>
  </p:normalViewPr>
  <p:slideViewPr>
    <p:cSldViewPr>
      <p:cViewPr>
        <p:scale>
          <a:sx n="40" d="100"/>
          <a:sy n="40" d="100"/>
        </p:scale>
        <p:origin x="-624"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9A7D3DB-255F-4B32-B13A-FEC08E2DF4BB}" type="datetimeFigureOut">
              <a:rPr lang="en-US"/>
              <a:pPr>
                <a:defRPr/>
              </a:pPr>
              <a:t>7/30/2013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AF96054-A34D-4FFE-95C4-C11A5458AF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u="sng" dirty="0" smtClean="0">
                <a:solidFill>
                  <a:srgbClr val="FF0000"/>
                </a:solidFill>
              </a:rPr>
              <a:t>Please see explanation</a:t>
            </a:r>
            <a:r>
              <a:rPr lang="en-US" sz="1800" b="1" u="sng" baseline="0" dirty="0" smtClean="0">
                <a:solidFill>
                  <a:srgbClr val="FF0000"/>
                </a:solidFill>
              </a:rPr>
              <a:t> on each slide.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smtClean="0"/>
              <a:t>(Please know that there is animation in this deck = easy to lead in PPT.)</a:t>
            </a:r>
            <a:endParaRPr lang="en-US" sz="1800" dirty="0" smtClean="0"/>
          </a:p>
          <a:p>
            <a:r>
              <a:rPr lang="en-US" sz="1800" b="0" u="none" baseline="0" dirty="0" smtClean="0">
                <a:solidFill>
                  <a:srgbClr val="FF0000"/>
                </a:solidFill>
              </a:rPr>
              <a:t>In this session we will explore grading options that you may wish to consider. It is very important that you have already established usage expectations.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t>Once</a:t>
            </a:r>
            <a:r>
              <a:rPr lang="en-US" sz="1800" baseline="0" dirty="0" smtClean="0"/>
              <a:t> b</a:t>
            </a:r>
            <a:r>
              <a:rPr lang="en-US" sz="1800" dirty="0" smtClean="0"/>
              <a:t>enchmarks have been set, we can compare</a:t>
            </a:r>
            <a:r>
              <a:rPr lang="en-US" sz="1800" baseline="0" dirty="0" smtClean="0"/>
              <a:t> what we expect learners to have completed with where they actually are in their Rosetta Stone Course</a:t>
            </a:r>
            <a:r>
              <a:rPr lang="en-US" sz="1800" dirty="0" smtClean="0"/>
              <a:t>. We recommend that this comparison</a:t>
            </a:r>
            <a:r>
              <a:rPr lang="en-US" sz="1800" baseline="0" dirty="0" smtClean="0"/>
              <a:t> be performed on a weekly basis so that goal reminders and recognition are communicated often. This will encourage learner engagement and commitment. </a:t>
            </a:r>
          </a:p>
          <a:p>
            <a:endParaRPr lang="en-US" sz="1800" b="0" u="none" dirty="0">
              <a:solidFill>
                <a:srgbClr val="FF0000"/>
              </a:solidFill>
            </a:endParaRPr>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next section, we will discuss how to easily</a:t>
            </a:r>
            <a:r>
              <a:rPr lang="en-US" baseline="0" dirty="0" smtClean="0"/>
              <a:t> get your grades for all your learners within a matter of minutes. Once again, it is important that you have first established your benchmarks and second, chosen how you would like to grade your learners from one on the scenarios we just reviewed.</a:t>
            </a:r>
          </a:p>
          <a:p>
            <a:endParaRPr lang="en-US" baseline="0" dirty="0" smtClean="0"/>
          </a:p>
          <a:p>
            <a:r>
              <a:rPr lang="en-US" baseline="0" dirty="0" smtClean="0"/>
              <a:t>In the following example, we will be using scenario #2, exporting all the learners’ actual Overall Progress and dividing it by the expected Progress in the established benchmark.</a:t>
            </a:r>
            <a:endParaRPr lang="en-US" dirty="0"/>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List</a:t>
            </a:r>
            <a:r>
              <a:rPr lang="en-US" baseline="0" dirty="0" smtClean="0"/>
              <a:t> Curriculum Report, we will click on the green XLS button, found here on the right side of the report. </a:t>
            </a:r>
            <a:endParaRPr lang="en-US" dirty="0"/>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your</a:t>
            </a:r>
            <a:r>
              <a:rPr lang="en-US" baseline="0" dirty="0" smtClean="0"/>
              <a:t> List Curriculum Report pens in Excel, you may wish to filter it. To do this, we will select the row that contains the column headers, here, row number 2. </a:t>
            </a:r>
          </a:p>
          <a:p>
            <a:r>
              <a:rPr lang="en-US" baseline="0" dirty="0" smtClean="0"/>
              <a:t>Then, from the Data tab, we will click on Filter. You will notice that clicking on these arrows will provide additional filtering options.</a:t>
            </a:r>
          </a:p>
          <a:p>
            <a:r>
              <a:rPr lang="en-US" baseline="0" dirty="0" smtClean="0"/>
              <a:t>Here in the Progress % column, we will click on Sort Largest to Smallest.</a:t>
            </a:r>
            <a:endParaRPr lang="en-US" dirty="0"/>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then want to Insert an additional column to be able to calculate</a:t>
            </a:r>
            <a:r>
              <a:rPr lang="en-US" baseline="0" dirty="0" smtClean="0"/>
              <a:t> the Grade. Right-click on the column to the right of the Progress % column, then click on Insert. Here, I have labeled the new column GRADE. This is where we will be able to submit our formula.</a:t>
            </a:r>
            <a:endParaRPr lang="en-US" dirty="0"/>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a reminder, we are considering scenario #2, taking all the learners’ actual Overall Progress and dividing it by the expected Progress in the established benchmark. (CLICK 1)</a:t>
            </a:r>
          </a:p>
          <a:p>
            <a:r>
              <a:rPr lang="en-US" baseline="0" dirty="0" smtClean="0"/>
              <a:t>In our excel, (CLICK 2) we will begin our formula by entering “=(“ then clicking on the value in the Progress column, column N row 3. N3 will appear here in the parentheses. </a:t>
            </a:r>
          </a:p>
          <a:p>
            <a:r>
              <a:rPr lang="en-US" baseline="0" dirty="0" smtClean="0"/>
              <a:t>(CLICK 3) We will then enter “/.47”, representing the 47% of expected Progress from our Benchmark.</a:t>
            </a:r>
          </a:p>
          <a:p>
            <a:r>
              <a:rPr lang="en-US" baseline="0" dirty="0" smtClean="0"/>
              <a:t>We will then hit the Enter key to see the calculated Grade.</a:t>
            </a:r>
            <a:endParaRPr lang="en-US" dirty="0"/>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60% Progress, the first Grade</a:t>
            </a:r>
            <a:r>
              <a:rPr lang="en-US" baseline="0" dirty="0" smtClean="0"/>
              <a:t> reflected here confirms that this first learner is well above the expected 47% Progress %.</a:t>
            </a:r>
          </a:p>
          <a:p>
            <a:r>
              <a:rPr lang="en-US" dirty="0" smtClean="0"/>
              <a:t>By clicking</a:t>
            </a:r>
            <a:r>
              <a:rPr lang="en-US" baseline="0" dirty="0" smtClean="0"/>
              <a:t> and dragging the small black box her in the corner (CLICK 1), we will drag the formula down for every learner, where the value from the Progress column is divided by point 47, producing a final grade for every learner.</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AF96054-A34D-4FFE-95C4-C11A5458AFD6}" type="slidenum">
              <a:rPr lang="en-US" smtClean="0"/>
              <a:pPr>
                <a:defRPr/>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200" name="Rectangle 8"/>
          <p:cNvSpPr>
            <a:spLocks noGrp="1" noChangeArrowheads="1"/>
          </p:cNvSpPr>
          <p:nvPr>
            <p:ph type="ctrTitle" sz="quarter"/>
          </p:nvPr>
        </p:nvSpPr>
        <p:spPr>
          <a:xfrm>
            <a:off x="609600" y="838200"/>
            <a:ext cx="7543800" cy="751317"/>
          </a:xfrm>
          <a:effectLst/>
        </p:spPr>
        <p:txBody>
          <a:bodyPr anchor="ctr">
            <a:normAutofit/>
          </a:bodyPr>
          <a:lstStyle>
            <a:lvl1pPr algn="l">
              <a:defRPr sz="3600" b="0" i="0" cap="none" baseline="0">
                <a:solidFill>
                  <a:schemeClr val="accent3"/>
                </a:solidFill>
                <a:effectLst/>
                <a:latin typeface="+mj-lt"/>
                <a:cs typeface="Trade Gothic LT Std"/>
              </a:defRPr>
            </a:lvl1pPr>
          </a:lstStyle>
          <a:p>
            <a:r>
              <a:rPr lang="en-US" smtClean="0"/>
              <a:t>Click to edit Master title style</a:t>
            </a:r>
            <a:endParaRPr lang="en-US" dirty="0"/>
          </a:p>
        </p:txBody>
      </p:sp>
      <p:sp>
        <p:nvSpPr>
          <p:cNvPr id="8201" name="Rectangle 9"/>
          <p:cNvSpPr>
            <a:spLocks noGrp="1" noChangeArrowheads="1"/>
          </p:cNvSpPr>
          <p:nvPr>
            <p:ph type="subTitle" sz="quarter" idx="1"/>
          </p:nvPr>
        </p:nvSpPr>
        <p:spPr>
          <a:xfrm>
            <a:off x="609600" y="1676400"/>
            <a:ext cx="7543800" cy="338092"/>
          </a:xfrm>
        </p:spPr>
        <p:txBody>
          <a:bodyPr/>
          <a:lstStyle>
            <a:lvl1pPr marL="0" indent="0" algn="l">
              <a:buFontTx/>
              <a:buNone/>
              <a:defRPr sz="2200" b="0" i="0" baseline="0">
                <a:solidFill>
                  <a:schemeClr val="accent3"/>
                </a:solidFill>
                <a:latin typeface="Trade Gothic LT Std"/>
                <a:cs typeface="Trade Gothic LT Std"/>
              </a:defRPr>
            </a:lvl1pPr>
          </a:lstStyle>
          <a:p>
            <a:r>
              <a:rPr lang="en-US" smtClean="0"/>
              <a:t>Click to edit Master subtitle style</a:t>
            </a:r>
            <a:endParaRPr lang="en-US" dirty="0"/>
          </a:p>
        </p:txBody>
      </p:sp>
      <p:pic>
        <p:nvPicPr>
          <p:cNvPr id="6" name="Picture 5" descr="yellow-bar.png"/>
          <p:cNvPicPr>
            <a:picLocks noChangeAspect="1"/>
          </p:cNvPicPr>
          <p:nvPr/>
        </p:nvPicPr>
        <p:blipFill>
          <a:blip r:embed="rId3" cstate="print"/>
          <a:srcRect l="7500"/>
          <a:stretch>
            <a:fillRect/>
          </a:stretch>
        </p:blipFill>
        <p:spPr>
          <a:xfrm>
            <a:off x="0" y="5638800"/>
            <a:ext cx="8458200" cy="832619"/>
          </a:xfrm>
          <a:prstGeom prst="rect">
            <a:avLst/>
          </a:prstGeom>
        </p:spPr>
      </p:pic>
      <p:pic>
        <p:nvPicPr>
          <p:cNvPr id="7" name="Picture 2" descr="C:\Users\abrotherton\Assets\Images\Logos\New Logos\png24\LOGO_RosettaStone_Vertical_Primary_Edu_4C_CS4.png"/>
          <p:cNvPicPr>
            <a:picLocks noChangeAspect="1" noChangeArrowheads="1"/>
          </p:cNvPicPr>
          <p:nvPr/>
        </p:nvPicPr>
        <p:blipFill>
          <a:blip r:embed="rId4" cstate="print"/>
          <a:srcRect/>
          <a:stretch>
            <a:fillRect/>
          </a:stretch>
        </p:blipFill>
        <p:spPr bwMode="auto">
          <a:xfrm>
            <a:off x="6172200" y="5769864"/>
            <a:ext cx="2049089" cy="530352"/>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hank You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200" name="Rectangle 8"/>
          <p:cNvSpPr>
            <a:spLocks noGrp="1" noChangeArrowheads="1"/>
          </p:cNvSpPr>
          <p:nvPr>
            <p:ph type="ctrTitle" sz="quarter" hasCustomPrompt="1"/>
          </p:nvPr>
        </p:nvSpPr>
        <p:spPr>
          <a:xfrm>
            <a:off x="609600" y="1524000"/>
            <a:ext cx="7543800" cy="751317"/>
          </a:xfrm>
          <a:effectLst/>
        </p:spPr>
        <p:txBody>
          <a:bodyPr anchor="ctr">
            <a:normAutofit/>
          </a:bodyPr>
          <a:lstStyle>
            <a:lvl1pPr algn="ctr">
              <a:defRPr sz="3600" b="0" i="0" cap="none" baseline="0">
                <a:solidFill>
                  <a:schemeClr val="accent3"/>
                </a:solidFill>
                <a:effectLst/>
                <a:latin typeface="+mj-lt"/>
                <a:cs typeface="Trade Gothic LT Std"/>
              </a:defRPr>
            </a:lvl1pPr>
          </a:lstStyle>
          <a:p>
            <a:r>
              <a:rPr lang="en-US" dirty="0" smtClean="0"/>
              <a:t>Click to type thank you message</a:t>
            </a:r>
            <a:endParaRPr lang="en-US" dirty="0"/>
          </a:p>
        </p:txBody>
      </p:sp>
      <p:pic>
        <p:nvPicPr>
          <p:cNvPr id="6" name="Picture 5" descr="yellow-bar.png"/>
          <p:cNvPicPr>
            <a:picLocks noChangeAspect="1"/>
          </p:cNvPicPr>
          <p:nvPr/>
        </p:nvPicPr>
        <p:blipFill>
          <a:blip r:embed="rId3" cstate="print"/>
          <a:srcRect l="7500"/>
          <a:stretch>
            <a:fillRect/>
          </a:stretch>
        </p:blipFill>
        <p:spPr>
          <a:xfrm>
            <a:off x="0" y="5638800"/>
            <a:ext cx="8458200" cy="832619"/>
          </a:xfrm>
          <a:prstGeom prst="rect">
            <a:avLst/>
          </a:prstGeom>
        </p:spPr>
      </p:pic>
      <p:pic>
        <p:nvPicPr>
          <p:cNvPr id="7" name="Picture 2" descr="C:\Users\abrotherton\Assets\Images\Logos\New Logos\png24\LOGO_RosettaStone_Vertical_Primary_Edu_4C_CS4.png"/>
          <p:cNvPicPr>
            <a:picLocks noChangeAspect="1" noChangeArrowheads="1"/>
          </p:cNvPicPr>
          <p:nvPr/>
        </p:nvPicPr>
        <p:blipFill>
          <a:blip r:embed="rId4" cstate="print"/>
          <a:srcRect/>
          <a:stretch>
            <a:fillRect/>
          </a:stretch>
        </p:blipFill>
        <p:spPr bwMode="auto">
          <a:xfrm>
            <a:off x="6172200" y="5769864"/>
            <a:ext cx="2049089" cy="530352"/>
          </a:xfrm>
          <a:prstGeom prst="rect">
            <a:avLst/>
          </a:prstGeom>
          <a:noFill/>
        </p:spPr>
      </p:pic>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09738"/>
            <a:ext cx="8229600" cy="4157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dirty="0" smtClean="0"/>
              <a:t> </a:t>
            </a:r>
            <a:fld id="{CD4C8AC5-849C-4C65-967E-26E01DE0595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0"/>
            <a:ext cx="8302752" cy="10698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2478504A-A905-4401-89FF-C000CE019F19}" type="slidenum">
              <a:rPr lang="en-US" smtClean="0"/>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11FDDD82-36E7-47AF-8650-A182756B892D}"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ansition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81000" y="2895600"/>
            <a:ext cx="8305800" cy="685800"/>
          </a:xfrm>
        </p:spPr>
        <p:txBody>
          <a:bodyPr/>
          <a:lstStyle>
            <a:lvl1pPr algn="ctr">
              <a:buFontTx/>
              <a:buNone/>
              <a:defRPr sz="3600" baseline="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smtClean="0"/>
              <a:t>Transition Slide</a:t>
            </a:r>
          </a:p>
        </p:txBody>
      </p:sp>
      <p:pic>
        <p:nvPicPr>
          <p:cNvPr id="5" name="Picture 4" descr="yellow-bar.png"/>
          <p:cNvPicPr>
            <a:picLocks noChangeAspect="1"/>
          </p:cNvPicPr>
          <p:nvPr/>
        </p:nvPicPr>
        <p:blipFill>
          <a:blip r:embed="rId3" cstate="print"/>
          <a:srcRect l="7500"/>
          <a:stretch>
            <a:fillRect/>
          </a:stretch>
        </p:blipFill>
        <p:spPr>
          <a:xfrm>
            <a:off x="0" y="5638800"/>
            <a:ext cx="8458200" cy="832619"/>
          </a:xfrm>
          <a:prstGeom prst="rect">
            <a:avLst/>
          </a:prstGeom>
        </p:spPr>
      </p:pic>
      <p:pic>
        <p:nvPicPr>
          <p:cNvPr id="6" name="Picture 2" descr="C:\Users\abrotherton\Assets\Images\Logos\New Logos\png24\LOGO_RosettaStone_Vertical_Primary_Edu_4C_CS4.png"/>
          <p:cNvPicPr>
            <a:picLocks noChangeAspect="1" noChangeArrowheads="1"/>
          </p:cNvPicPr>
          <p:nvPr/>
        </p:nvPicPr>
        <p:blipFill>
          <a:blip r:embed="rId4" cstate="print"/>
          <a:srcRect/>
          <a:stretch>
            <a:fillRect/>
          </a:stretch>
        </p:blipFill>
        <p:spPr bwMode="auto">
          <a:xfrm>
            <a:off x="6172200" y="5769864"/>
            <a:ext cx="2049089" cy="530352"/>
          </a:xfrm>
          <a:prstGeom prst="rect">
            <a:avLst/>
          </a:prstGeom>
          <a:noFill/>
        </p:spPr>
      </p:pic>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Rosetta Institutional">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692150"/>
          </a:xfrm>
        </p:spPr>
        <p:txBody>
          <a:bodyPr>
            <a:normAutofit/>
          </a:bodyPr>
          <a:lstStyle/>
          <a:p>
            <a:r>
              <a:rPr lang="en-US" smtClean="0"/>
              <a:t>Click to edit Master title style</a:t>
            </a:r>
            <a:endParaRPr lang="en-US" dirty="0"/>
          </a:p>
        </p:txBody>
      </p:sp>
      <p:sp>
        <p:nvSpPr>
          <p:cNvPr id="3" name="Content Placeholder 2"/>
          <p:cNvSpPr>
            <a:spLocks noGrp="1"/>
          </p:cNvSpPr>
          <p:nvPr>
            <p:ph idx="1"/>
          </p:nvPr>
        </p:nvSpPr>
        <p:spPr>
          <a:xfrm>
            <a:off x="228600" y="2209800"/>
            <a:ext cx="8458200" cy="3925888"/>
          </a:xfrm>
        </p:spPr>
        <p:txBody>
          <a:bodyPr>
            <a:normAutofit/>
          </a:bodyPr>
          <a:lstStyle>
            <a:lvl1pPr>
              <a:buFont typeface="Wingdings" pitchFamily="2" charset="2"/>
              <a:buChar char="§"/>
              <a:defRPr sz="1800">
                <a:latin typeface="Arial" pitchFamily="34" charset="0"/>
                <a:cs typeface="Arial" pitchFamily="34" charset="0"/>
              </a:defRPr>
            </a:lvl1pPr>
            <a:lvl2pPr>
              <a:buSzPct val="60000"/>
              <a:buFont typeface="Arial" pitchFamily="34" charset="0"/>
              <a:buChar char="►"/>
              <a:defRPr sz="1600">
                <a:latin typeface="Arial" pitchFamily="34" charset="0"/>
                <a:cs typeface="Arial" pitchFamily="34" charset="0"/>
              </a:defRPr>
            </a:lvl2pPr>
            <a:lvl3pPr>
              <a:buFont typeface="Arial" pitchFamily="34" charset="0"/>
              <a:buChar char="»"/>
              <a:defRPr sz="15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1"/>
          </p:nvPr>
        </p:nvSpPr>
        <p:spPr>
          <a:xfrm>
            <a:off x="228600" y="1447800"/>
            <a:ext cx="8458200" cy="457200"/>
          </a:xfrm>
        </p:spPr>
        <p:txBody>
          <a:bodyPr>
            <a:normAutofit/>
          </a:bodyPr>
          <a:lstStyle>
            <a:lvl1pPr>
              <a:buNone/>
              <a:defRPr sz="2000" baseline="0">
                <a:solidFill>
                  <a:schemeClr val="bg2">
                    <a:lumMod val="10000"/>
                  </a:schemeClr>
                </a:solidFill>
                <a:latin typeface="Arial" pitchFamily="34" charset="0"/>
                <a:cs typeface="Arial" pitchFamily="34" charset="0"/>
              </a:defRPr>
            </a:lvl1pPr>
            <a:lvl2pPr>
              <a:buNone/>
              <a:defRPr/>
            </a:lvl2pPr>
          </a:lstStyle>
          <a:p>
            <a:pPr lvl="0"/>
            <a:r>
              <a:rPr lang="en-US" smtClean="0"/>
              <a:t>Click to edit Master text styles</a:t>
            </a:r>
          </a:p>
        </p:txBody>
      </p:sp>
      <p:sp>
        <p:nvSpPr>
          <p:cNvPr id="5" name="Rectangle 9"/>
          <p:cNvSpPr>
            <a:spLocks noGrp="1" noChangeArrowheads="1"/>
          </p:cNvSpPr>
          <p:nvPr>
            <p:ph type="sldNum" sz="quarter" idx="12"/>
          </p:nvPr>
        </p:nvSpPr>
        <p:spPr/>
        <p:txBody>
          <a:bodyPr/>
          <a:lstStyle>
            <a:lvl1pPr>
              <a:defRPr/>
            </a:lvl1pPr>
          </a:lstStyle>
          <a:p>
            <a:pPr>
              <a:defRPr/>
            </a:pPr>
            <a:fld id="{038BBBE4-2828-4477-A200-71596CC5C6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692150"/>
          </a:xfrm>
        </p:spPr>
        <p:txBody>
          <a:bodyPr>
            <a:normAutofit/>
          </a:bodyPr>
          <a:lstStyle/>
          <a:p>
            <a:r>
              <a:rPr lang="en-US" smtClean="0"/>
              <a:t>Click to edit Master title style</a:t>
            </a:r>
            <a:endParaRPr lang="en-US" dirty="0"/>
          </a:p>
        </p:txBody>
      </p:sp>
      <p:sp>
        <p:nvSpPr>
          <p:cNvPr id="3" name="Content Placeholder 2"/>
          <p:cNvSpPr>
            <a:spLocks noGrp="1"/>
          </p:cNvSpPr>
          <p:nvPr>
            <p:ph idx="1"/>
          </p:nvPr>
        </p:nvSpPr>
        <p:spPr>
          <a:xfrm>
            <a:off x="228600" y="2209800"/>
            <a:ext cx="8458200" cy="3925888"/>
          </a:xfrm>
        </p:spPr>
        <p:txBody>
          <a:bodyPr/>
          <a:lstStyle>
            <a:lvl1pPr>
              <a:buFont typeface="Wingdings" pitchFamily="2" charset="2"/>
              <a:buChar char="§"/>
              <a:defRPr sz="1800">
                <a:latin typeface="Arial" pitchFamily="34" charset="0"/>
                <a:cs typeface="Arial" pitchFamily="34" charset="0"/>
              </a:defRPr>
            </a:lvl1pPr>
            <a:lvl2pPr>
              <a:buSzPct val="60000"/>
              <a:buFont typeface="Arial" pitchFamily="34" charset="0"/>
              <a:buChar char="►"/>
              <a:defRPr sz="1600">
                <a:latin typeface="Arial" pitchFamily="34" charset="0"/>
                <a:cs typeface="Arial" pitchFamily="34" charset="0"/>
              </a:defRPr>
            </a:lvl2pPr>
            <a:lvl3pPr>
              <a:buFont typeface="Arial" pitchFamily="34" charset="0"/>
              <a:buChar char="»"/>
              <a:defRPr sz="15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1"/>
          </p:nvPr>
        </p:nvSpPr>
        <p:spPr>
          <a:xfrm>
            <a:off x="228600" y="1447800"/>
            <a:ext cx="8458200" cy="457200"/>
          </a:xfrm>
        </p:spPr>
        <p:txBody>
          <a:bodyPr>
            <a:normAutofit/>
          </a:bodyPr>
          <a:lstStyle>
            <a:lvl1pPr>
              <a:buNone/>
              <a:defRPr sz="2000" baseline="0">
                <a:latin typeface="Arial" pitchFamily="34" charset="0"/>
                <a:cs typeface="Arial" pitchFamily="34" charset="0"/>
              </a:defRPr>
            </a:lvl1pPr>
            <a:lvl2pPr>
              <a:buNone/>
              <a:defRPr/>
            </a:lvl2pPr>
          </a:lstStyle>
          <a:p>
            <a:pPr lvl="0"/>
            <a:r>
              <a:rPr lang="en-US" smtClean="0"/>
              <a:t>Click to edit Master text styles</a:t>
            </a:r>
          </a:p>
        </p:txBody>
      </p:sp>
      <p:sp>
        <p:nvSpPr>
          <p:cNvPr id="5" name="Rectangle 9"/>
          <p:cNvSpPr>
            <a:spLocks noGrp="1" noChangeArrowheads="1"/>
          </p:cNvSpPr>
          <p:nvPr>
            <p:ph type="sldNum" sz="quarter" idx="12"/>
          </p:nvPr>
        </p:nvSpPr>
        <p:spPr/>
        <p:txBody>
          <a:bodyPr/>
          <a:lstStyle>
            <a:lvl1pPr>
              <a:defRPr/>
            </a:lvl1pPr>
          </a:lstStyle>
          <a:p>
            <a:pPr>
              <a:defRPr/>
            </a:pPr>
            <a:fld id="{82EDB2B8-D6FF-450A-9D08-330EE1AEE15C}" type="slidenum">
              <a:rPr lang="en-US"/>
              <a:pPr>
                <a:defRPr/>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lum/>
          </a:blip>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457200" y="1709738"/>
            <a:ext cx="8229600" cy="431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7" name="Rectangle 8"/>
          <p:cNvSpPr>
            <a:spLocks noGrp="1" noChangeArrowheads="1"/>
          </p:cNvSpPr>
          <p:nvPr>
            <p:ph type="title"/>
          </p:nvPr>
        </p:nvSpPr>
        <p:spPr bwMode="auto">
          <a:xfrm>
            <a:off x="381000" y="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Rectangle 9"/>
          <p:cNvSpPr>
            <a:spLocks noGrp="1" noChangeArrowheads="1"/>
          </p:cNvSpPr>
          <p:nvPr>
            <p:ph type="sldNum" sz="quarter" idx="4"/>
          </p:nvPr>
        </p:nvSpPr>
        <p:spPr bwMode="auto">
          <a:xfrm>
            <a:off x="457200" y="6457950"/>
            <a:ext cx="401637"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50"/>
            </a:lvl1pPr>
          </a:lstStyle>
          <a:p>
            <a:pPr>
              <a:defRPr/>
            </a:pPr>
            <a:fld id="{2478504A-A905-4401-89FF-C000CE019F19}" type="slidenum">
              <a:rPr lang="en-US" smtClean="0"/>
              <a:pPr>
                <a:defRPr/>
              </a:pPr>
              <a:t>‹#›</a:t>
            </a:fld>
            <a:endParaRPr lang="en-US" dirty="0"/>
          </a:p>
        </p:txBody>
      </p:sp>
      <p:sp>
        <p:nvSpPr>
          <p:cNvPr id="8" name="Rectangle 7"/>
          <p:cNvSpPr/>
          <p:nvPr/>
        </p:nvSpPr>
        <p:spPr bwMode="auto">
          <a:xfrm>
            <a:off x="0" y="6324600"/>
            <a:ext cx="6400800" cy="54864"/>
          </a:xfrm>
          <a:prstGeom prst="rect">
            <a:avLst/>
          </a:prstGeom>
          <a:gradFill flip="none" rotWithShape="1">
            <a:gsLst>
              <a:gs pos="0">
                <a:schemeClr val="accent3"/>
              </a:gs>
              <a:gs pos="100000">
                <a:schemeClr val="accent3">
                  <a:lumMod val="60000"/>
                  <a:lumOff val="40000"/>
                </a:schemeClr>
              </a:gs>
            </a:gsLst>
            <a:lin ang="27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sp>
        <p:nvSpPr>
          <p:cNvPr id="9" name="Rectangle 8"/>
          <p:cNvSpPr/>
          <p:nvPr/>
        </p:nvSpPr>
        <p:spPr bwMode="auto">
          <a:xfrm>
            <a:off x="8503920" y="6324600"/>
            <a:ext cx="640080" cy="54864"/>
          </a:xfrm>
          <a:prstGeom prst="rect">
            <a:avLst/>
          </a:prstGeom>
          <a:gradFill flip="none" rotWithShape="1">
            <a:gsLst>
              <a:gs pos="0">
                <a:schemeClr val="accent3"/>
              </a:gs>
              <a:gs pos="52000">
                <a:schemeClr val="accent3">
                  <a:lumMod val="60000"/>
                  <a:lumOff val="4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pic>
        <p:nvPicPr>
          <p:cNvPr id="10" name="Picture 2" descr="C:\Users\abrotherton\Assets\Images\Logos\New Logos\png24\LOGO_RosettaStone_Vertical_Primary_Edu_4C_CS4.png"/>
          <p:cNvPicPr>
            <a:picLocks noChangeAspect="1" noChangeArrowheads="1"/>
          </p:cNvPicPr>
          <p:nvPr/>
        </p:nvPicPr>
        <p:blipFill>
          <a:blip r:embed="rId11" cstate="print"/>
          <a:srcRect/>
          <a:stretch>
            <a:fillRect/>
          </a:stretch>
        </p:blipFill>
        <p:spPr bwMode="auto">
          <a:xfrm>
            <a:off x="6580215" y="6117336"/>
            <a:ext cx="1801785" cy="466344"/>
          </a:xfrm>
          <a:prstGeom prst="rect">
            <a:avLst/>
          </a:prstGeom>
          <a:noFill/>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800">
          <a:solidFill>
            <a:schemeClr val="bg1"/>
          </a:solidFill>
          <a:effectLst>
            <a:outerShdw blurRad="38100" dist="38100" dir="2700000" algn="tl">
              <a:srgbClr val="000000">
                <a:alpha val="43137"/>
              </a:srgbClr>
            </a:outerShdw>
          </a:effectLst>
          <a:latin typeface="+mn-lt"/>
          <a:ea typeface="+mj-ea"/>
          <a:cs typeface="Trade Gothic LT Std"/>
        </a:defRPr>
      </a:lvl1pPr>
      <a:lvl2pPr algn="l" rtl="0" eaLnBrk="1" fontAlgn="base" hangingPunct="1">
        <a:spcBef>
          <a:spcPct val="0"/>
        </a:spcBef>
        <a:spcAft>
          <a:spcPct val="0"/>
        </a:spcAft>
        <a:defRPr sz="3200">
          <a:solidFill>
            <a:schemeClr val="tx2"/>
          </a:solidFill>
          <a:latin typeface="Trade Gothic LT Std" pitchFamily="-106" charset="0"/>
          <a:ea typeface="ＭＳ Ｐゴシック" pitchFamily="104" charset="-128"/>
          <a:cs typeface="ＭＳ Ｐゴシック" pitchFamily="104" charset="-128"/>
        </a:defRPr>
      </a:lvl2pPr>
      <a:lvl3pPr algn="l" rtl="0" eaLnBrk="1" fontAlgn="base" hangingPunct="1">
        <a:spcBef>
          <a:spcPct val="0"/>
        </a:spcBef>
        <a:spcAft>
          <a:spcPct val="0"/>
        </a:spcAft>
        <a:defRPr sz="3200">
          <a:solidFill>
            <a:schemeClr val="tx2"/>
          </a:solidFill>
          <a:latin typeface="Trade Gothic LT Std" pitchFamily="-106" charset="0"/>
          <a:ea typeface="ＭＳ Ｐゴシック" pitchFamily="104" charset="-128"/>
          <a:cs typeface="ＭＳ Ｐゴシック" pitchFamily="104" charset="-128"/>
        </a:defRPr>
      </a:lvl3pPr>
      <a:lvl4pPr algn="l" rtl="0" eaLnBrk="1" fontAlgn="base" hangingPunct="1">
        <a:spcBef>
          <a:spcPct val="0"/>
        </a:spcBef>
        <a:spcAft>
          <a:spcPct val="0"/>
        </a:spcAft>
        <a:defRPr sz="3200">
          <a:solidFill>
            <a:schemeClr val="tx2"/>
          </a:solidFill>
          <a:latin typeface="Trade Gothic LT Std" pitchFamily="-106" charset="0"/>
          <a:ea typeface="ＭＳ Ｐゴシック" pitchFamily="104" charset="-128"/>
          <a:cs typeface="ＭＳ Ｐゴシック" pitchFamily="104" charset="-128"/>
        </a:defRPr>
      </a:lvl4pPr>
      <a:lvl5pPr algn="l" rtl="0" eaLnBrk="1" fontAlgn="base" hangingPunct="1">
        <a:spcBef>
          <a:spcPct val="0"/>
        </a:spcBef>
        <a:spcAft>
          <a:spcPct val="0"/>
        </a:spcAft>
        <a:defRPr sz="3200">
          <a:solidFill>
            <a:schemeClr val="tx2"/>
          </a:solidFill>
          <a:latin typeface="Trade Gothic LT Std" pitchFamily="-106" charset="0"/>
          <a:ea typeface="ＭＳ Ｐゴシック" pitchFamily="104" charset="-128"/>
          <a:cs typeface="ＭＳ Ｐゴシック" pitchFamily="104" charset="-128"/>
        </a:defRPr>
      </a:lvl5pPr>
      <a:lvl6pPr marL="457200" algn="l" rtl="0" eaLnBrk="1" fontAlgn="base" hangingPunct="1">
        <a:spcBef>
          <a:spcPct val="0"/>
        </a:spcBef>
        <a:spcAft>
          <a:spcPct val="0"/>
        </a:spcAft>
        <a:defRPr sz="3200" b="1">
          <a:solidFill>
            <a:schemeClr val="tx2"/>
          </a:solidFill>
          <a:latin typeface="Arial" pitchFamily="104" charset="0"/>
          <a:ea typeface="ＭＳ Ｐゴシック" pitchFamily="104" charset="-128"/>
          <a:cs typeface="ＭＳ Ｐゴシック" pitchFamily="104" charset="-128"/>
        </a:defRPr>
      </a:lvl6pPr>
      <a:lvl7pPr marL="914400" algn="l" rtl="0" eaLnBrk="1" fontAlgn="base" hangingPunct="1">
        <a:spcBef>
          <a:spcPct val="0"/>
        </a:spcBef>
        <a:spcAft>
          <a:spcPct val="0"/>
        </a:spcAft>
        <a:defRPr sz="3200" b="1">
          <a:solidFill>
            <a:schemeClr val="tx2"/>
          </a:solidFill>
          <a:latin typeface="Arial" pitchFamily="104" charset="0"/>
          <a:ea typeface="ＭＳ Ｐゴシック" pitchFamily="104" charset="-128"/>
          <a:cs typeface="ＭＳ Ｐゴシック" pitchFamily="104" charset="-128"/>
        </a:defRPr>
      </a:lvl7pPr>
      <a:lvl8pPr marL="1371600" algn="l" rtl="0" eaLnBrk="1" fontAlgn="base" hangingPunct="1">
        <a:spcBef>
          <a:spcPct val="0"/>
        </a:spcBef>
        <a:spcAft>
          <a:spcPct val="0"/>
        </a:spcAft>
        <a:defRPr sz="3200" b="1">
          <a:solidFill>
            <a:schemeClr val="tx2"/>
          </a:solidFill>
          <a:latin typeface="Arial" pitchFamily="104" charset="0"/>
          <a:ea typeface="ＭＳ Ｐゴシック" pitchFamily="104" charset="-128"/>
          <a:cs typeface="ＭＳ Ｐゴシック" pitchFamily="104" charset="-128"/>
        </a:defRPr>
      </a:lvl8pPr>
      <a:lvl9pPr marL="1828800" algn="l" rtl="0" eaLnBrk="1" fontAlgn="base" hangingPunct="1">
        <a:spcBef>
          <a:spcPct val="0"/>
        </a:spcBef>
        <a:spcAft>
          <a:spcPct val="0"/>
        </a:spcAft>
        <a:defRPr sz="3200" b="1">
          <a:solidFill>
            <a:schemeClr val="tx2"/>
          </a:solidFill>
          <a:latin typeface="Arial" pitchFamily="104" charset="0"/>
          <a:ea typeface="ＭＳ Ｐゴシック" pitchFamily="104" charset="-128"/>
          <a:cs typeface="ＭＳ Ｐゴシック" pitchFamily="104"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400">
          <a:solidFill>
            <a:schemeClr val="tx1"/>
          </a:solidFill>
          <a:latin typeface="+mn-lt"/>
          <a:ea typeface="+mn-e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676400"/>
            <a:ext cx="7772400" cy="1470025"/>
          </a:xfrm>
        </p:spPr>
        <p:txBody>
          <a:bodyPr/>
          <a:lstStyle/>
          <a:p>
            <a:pPr algn="r" eaLnBrk="1" hangingPunct="1"/>
            <a:r>
              <a:rPr lang="en-US" b="1" dirty="0" smtClean="0">
                <a:solidFill>
                  <a:srgbClr val="00577E"/>
                </a:solidFill>
              </a:rPr>
              <a:t>Grading Options</a:t>
            </a:r>
            <a:br>
              <a:rPr lang="en-US" b="1" dirty="0" smtClean="0">
                <a:solidFill>
                  <a:srgbClr val="00577E"/>
                </a:solidFill>
              </a:rPr>
            </a:br>
            <a:r>
              <a:rPr lang="en-US" sz="2400" dirty="0" smtClean="0">
                <a:solidFill>
                  <a:srgbClr val="00577E"/>
                </a:solidFill>
              </a:rPr>
              <a:t>Using Established Benchmarks</a:t>
            </a:r>
            <a:endParaRPr lang="en-US" sz="3600" dirty="0" smtClean="0">
              <a:solidFill>
                <a:srgbClr val="00577E"/>
              </a:solidFill>
            </a:endParaRPr>
          </a:p>
        </p:txBody>
      </p:sp>
    </p:spTree>
    <p:extLst>
      <p:ext uri="{BB962C8B-B14F-4D97-AF65-F5344CB8AC3E}">
        <p14:creationId xmlns:p14="http://schemas.microsoft.com/office/powerpoint/2010/main" xmlns="" val="3156672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 Formula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FDDD82-36E7-47AF-8650-A182756B892D}" type="slidenum">
              <a:rPr lang="en-US" smtClean="0"/>
              <a:pPr>
                <a:defRPr/>
              </a:pPr>
              <a:t>3</a:t>
            </a:fld>
            <a:endParaRPr lang="en-US" dirty="0"/>
          </a:p>
        </p:txBody>
      </p:sp>
      <p:grpSp>
        <p:nvGrpSpPr>
          <p:cNvPr id="7" name="Group 6"/>
          <p:cNvGrpSpPr/>
          <p:nvPr/>
        </p:nvGrpSpPr>
        <p:grpSpPr>
          <a:xfrm>
            <a:off x="407325" y="1381300"/>
            <a:ext cx="8305800" cy="3200400"/>
            <a:chOff x="-3778431" y="1524000"/>
            <a:chExt cx="11817531" cy="4495800"/>
          </a:xfrm>
        </p:grpSpPr>
        <p:pic>
          <p:nvPicPr>
            <p:cNvPr id="4" name="Picture 3" descr="Exercise 5.jpg"/>
            <p:cNvPicPr>
              <a:picLocks noChangeAspect="1"/>
            </p:cNvPicPr>
            <p:nvPr/>
          </p:nvPicPr>
          <p:blipFill>
            <a:blip r:embed="rId3" cstate="print"/>
            <a:srcRect t="44654" r="4167" b="2853"/>
            <a:stretch>
              <a:fillRect/>
            </a:stretch>
          </p:blipFill>
          <p:spPr>
            <a:xfrm>
              <a:off x="-3778431" y="1524000"/>
              <a:ext cx="11817531" cy="4495800"/>
            </a:xfrm>
            <a:prstGeom prst="rect">
              <a:avLst/>
            </a:prstGeom>
            <a:ln w="38100">
              <a:solidFill>
                <a:srgbClr val="0070C0"/>
              </a:solidFill>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4" cstate="print"/>
            <a:srcRect/>
            <a:stretch>
              <a:fillRect/>
            </a:stretch>
          </p:blipFill>
          <p:spPr bwMode="auto">
            <a:xfrm>
              <a:off x="6918434" y="4828241"/>
              <a:ext cx="1011936" cy="3048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r="7412" b="14276"/>
            <a:stretch>
              <a:fillRect/>
            </a:stretch>
          </p:blipFill>
          <p:spPr bwMode="auto">
            <a:xfrm>
              <a:off x="6841375" y="2410725"/>
              <a:ext cx="1042850" cy="282599"/>
            </a:xfrm>
            <a:prstGeom prst="rect">
              <a:avLst/>
            </a:prstGeom>
            <a:noFill/>
            <a:ln w="9525">
              <a:noFill/>
              <a:miter lim="800000"/>
              <a:headEnd/>
              <a:tailEnd/>
            </a:ln>
          </p:spPr>
        </p:pic>
      </p:grpSp>
      <p:sp>
        <p:nvSpPr>
          <p:cNvPr id="8" name="Title 1"/>
          <p:cNvSpPr>
            <a:spLocks noGrp="1"/>
          </p:cNvSpPr>
          <p:nvPr>
            <p:ph type="title"/>
          </p:nvPr>
        </p:nvSpPr>
        <p:spPr>
          <a:xfrm>
            <a:off x="381000" y="0"/>
            <a:ext cx="8305800" cy="1066800"/>
          </a:xfrm>
        </p:spPr>
        <p:txBody>
          <a:bodyPr>
            <a:normAutofit/>
          </a:bodyPr>
          <a:lstStyle/>
          <a:p>
            <a:r>
              <a:rPr lang="en-US" sz="2500" dirty="0" smtClean="0"/>
              <a:t>Exporting the List Curriculum Report to Excel</a:t>
            </a:r>
            <a:endParaRPr lang="en-US" sz="2500" dirty="0"/>
          </a:p>
        </p:txBody>
      </p:sp>
      <p:pic>
        <p:nvPicPr>
          <p:cNvPr id="9" name="Picture 2"/>
          <p:cNvPicPr>
            <a:picLocks noChangeAspect="1" noChangeArrowheads="1"/>
          </p:cNvPicPr>
          <p:nvPr/>
        </p:nvPicPr>
        <p:blipFill>
          <a:blip r:embed="rId6" cstate="print"/>
          <a:srcRect l="75549" t="40625" r="5710" b="51042"/>
          <a:stretch>
            <a:fillRect/>
          </a:stretch>
        </p:blipFill>
        <p:spPr bwMode="auto">
          <a:xfrm>
            <a:off x="4876800" y="4343400"/>
            <a:ext cx="3962400" cy="9906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p:nvPr/>
        </p:nvCxnSpPr>
        <p:spPr bwMode="auto">
          <a:xfrm>
            <a:off x="7315200" y="3276600"/>
            <a:ext cx="685800" cy="45720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13" name="Rectangle 12"/>
          <p:cNvSpPr/>
          <p:nvPr/>
        </p:nvSpPr>
        <p:spPr bwMode="auto">
          <a:xfrm>
            <a:off x="5095699" y="4386350"/>
            <a:ext cx="669175" cy="381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FDDD82-36E7-47AF-8650-A182756B892D}" type="slidenum">
              <a:rPr lang="en-US" smtClean="0"/>
              <a:pPr>
                <a:defRPr/>
              </a:pPr>
              <a:t>4</a:t>
            </a:fld>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65312" y="1313555"/>
            <a:ext cx="8991600" cy="1658245"/>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381000" y="0"/>
            <a:ext cx="8305800" cy="1066800"/>
          </a:xfrm>
        </p:spPr>
        <p:txBody>
          <a:bodyPr>
            <a:normAutofit/>
          </a:bodyPr>
          <a:lstStyle/>
          <a:p>
            <a:r>
              <a:rPr lang="en-US" sz="2500" dirty="0" smtClean="0"/>
              <a:t>Filtering Your List Curriculum Report in Excel</a:t>
            </a:r>
            <a:endParaRPr lang="en-US" sz="2500" dirty="0"/>
          </a:p>
        </p:txBody>
      </p:sp>
      <p:sp>
        <p:nvSpPr>
          <p:cNvPr id="7" name="Rectangle 6"/>
          <p:cNvSpPr/>
          <p:nvPr/>
        </p:nvSpPr>
        <p:spPr bwMode="auto">
          <a:xfrm>
            <a:off x="87088" y="1629241"/>
            <a:ext cx="8719456" cy="1524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pic>
        <p:nvPicPr>
          <p:cNvPr id="3075" name="Picture 3"/>
          <p:cNvPicPr>
            <a:picLocks noChangeAspect="1" noChangeArrowheads="1"/>
          </p:cNvPicPr>
          <p:nvPr/>
        </p:nvPicPr>
        <p:blipFill>
          <a:blip r:embed="rId4" cstate="print"/>
          <a:srcRect l="26354" t="14583" r="46120" b="69792"/>
          <a:stretch>
            <a:fillRect/>
          </a:stretch>
        </p:blipFill>
        <p:spPr bwMode="auto">
          <a:xfrm>
            <a:off x="4876800" y="1219200"/>
            <a:ext cx="3581400" cy="11430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3076" name="Picture 4"/>
          <p:cNvPicPr>
            <a:picLocks noChangeAspect="1" noChangeArrowheads="1"/>
          </p:cNvPicPr>
          <p:nvPr/>
        </p:nvPicPr>
        <p:blipFill>
          <a:blip r:embed="rId5" cstate="print"/>
          <a:srcRect/>
          <a:stretch>
            <a:fillRect/>
          </a:stretch>
        </p:blipFill>
        <p:spPr bwMode="auto">
          <a:xfrm>
            <a:off x="54428" y="3581400"/>
            <a:ext cx="8978510" cy="16764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cxnSp>
        <p:nvCxnSpPr>
          <p:cNvPr id="13" name="Straight Arrow Connector 12"/>
          <p:cNvCxnSpPr/>
          <p:nvPr/>
        </p:nvCxnSpPr>
        <p:spPr bwMode="auto">
          <a:xfrm>
            <a:off x="7881258" y="3048000"/>
            <a:ext cx="0" cy="83820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
        <p:nvSpPr>
          <p:cNvPr id="14" name="Rectangle 13"/>
          <p:cNvSpPr/>
          <p:nvPr/>
        </p:nvSpPr>
        <p:spPr bwMode="auto">
          <a:xfrm>
            <a:off x="7761514" y="3864428"/>
            <a:ext cx="228600" cy="2286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pic>
        <p:nvPicPr>
          <p:cNvPr id="3078" name="Picture 6"/>
          <p:cNvPicPr>
            <a:picLocks noChangeAspect="1" noChangeArrowheads="1"/>
          </p:cNvPicPr>
          <p:nvPr/>
        </p:nvPicPr>
        <p:blipFill>
          <a:blip r:embed="rId6" cstate="print"/>
          <a:srcRect/>
          <a:stretch>
            <a:fillRect/>
          </a:stretch>
        </p:blipFill>
        <p:spPr bwMode="auto">
          <a:xfrm>
            <a:off x="5791200" y="3505201"/>
            <a:ext cx="1600200" cy="250431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17" name="Rectangle 16"/>
          <p:cNvSpPr/>
          <p:nvPr/>
        </p:nvSpPr>
        <p:spPr bwMode="auto">
          <a:xfrm>
            <a:off x="5774264" y="3651552"/>
            <a:ext cx="1216152" cy="178865"/>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fade">
                                      <p:cBhvr>
                                        <p:cTn id="30" dur="500"/>
                                        <p:tgtEl>
                                          <p:spTgt spid="3078"/>
                                        </p:tgtEl>
                                      </p:cBhvr>
                                    </p:animEffect>
                                  </p:childTnLst>
                                </p:cTn>
                              </p:par>
                            </p:childTnLst>
                          </p:cTn>
                        </p:par>
                        <p:par>
                          <p:cTn id="31" fill="hold">
                            <p:stCondLst>
                              <p:cond delay="1500"/>
                            </p:stCondLst>
                            <p:childTnLst>
                              <p:par>
                                <p:cTn id="32" presetID="10" presetClass="entr" presetSubtype="0" fill="hold" grpId="1"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1FDDD82-36E7-47AF-8650-A182756B892D}" type="slidenum">
              <a:rPr lang="en-US" smtClean="0"/>
              <a:pPr>
                <a:defRPr/>
              </a:pPr>
              <a:t>5</a:t>
            </a:fld>
            <a:endParaRPr lang="en-US" dirty="0"/>
          </a:p>
        </p:txBody>
      </p:sp>
      <p:pic>
        <p:nvPicPr>
          <p:cNvPr id="4" name="Picture 7"/>
          <p:cNvPicPr>
            <a:picLocks noChangeAspect="1" noChangeArrowheads="1"/>
          </p:cNvPicPr>
          <p:nvPr/>
        </p:nvPicPr>
        <p:blipFill>
          <a:blip r:embed="rId3" cstate="print"/>
          <a:srcRect/>
          <a:stretch>
            <a:fillRect/>
          </a:stretch>
        </p:blipFill>
        <p:spPr bwMode="auto">
          <a:xfrm>
            <a:off x="43544" y="1567544"/>
            <a:ext cx="9029934" cy="16764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381000" y="0"/>
            <a:ext cx="8305800" cy="1066800"/>
          </a:xfrm>
        </p:spPr>
        <p:txBody>
          <a:bodyPr>
            <a:normAutofit/>
          </a:bodyPr>
          <a:lstStyle/>
          <a:p>
            <a:r>
              <a:rPr lang="en-US" sz="2500" dirty="0" smtClean="0"/>
              <a:t>Inserting the Grades Column</a:t>
            </a:r>
            <a:endParaRPr lang="en-US" sz="2500" dirty="0"/>
          </a:p>
        </p:txBody>
      </p:sp>
      <p:pic>
        <p:nvPicPr>
          <p:cNvPr id="4099" name="Picture 3"/>
          <p:cNvPicPr>
            <a:picLocks noChangeAspect="1" noChangeArrowheads="1"/>
          </p:cNvPicPr>
          <p:nvPr/>
        </p:nvPicPr>
        <p:blipFill>
          <a:blip r:embed="rId4" cstate="print"/>
          <a:srcRect l="60542" t="33333" r="23060" b="33333"/>
          <a:stretch>
            <a:fillRect/>
          </a:stretch>
        </p:blipFill>
        <p:spPr bwMode="auto">
          <a:xfrm>
            <a:off x="6553200" y="1219200"/>
            <a:ext cx="2133600" cy="24384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4100" name="Picture 4"/>
          <p:cNvPicPr>
            <a:picLocks noChangeAspect="1" noChangeArrowheads="1"/>
          </p:cNvPicPr>
          <p:nvPr/>
        </p:nvPicPr>
        <p:blipFill>
          <a:blip r:embed="rId5" cstate="print"/>
          <a:srcRect l="60542" t="33333" r="26574" b="46875"/>
          <a:stretch>
            <a:fillRect/>
          </a:stretch>
        </p:blipFill>
        <p:spPr bwMode="auto">
          <a:xfrm>
            <a:off x="3505200" y="3674853"/>
            <a:ext cx="2558716" cy="22098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Formula</a:t>
            </a:r>
            <a:endParaRPr lang="en-US" dirty="0"/>
          </a:p>
        </p:txBody>
      </p:sp>
      <p:sp>
        <p:nvSpPr>
          <p:cNvPr id="3" name="Slide Number Placeholder 2"/>
          <p:cNvSpPr>
            <a:spLocks noGrp="1"/>
          </p:cNvSpPr>
          <p:nvPr>
            <p:ph type="sldNum" sz="quarter" idx="10"/>
          </p:nvPr>
        </p:nvSpPr>
        <p:spPr/>
        <p:txBody>
          <a:bodyPr/>
          <a:lstStyle/>
          <a:p>
            <a:pPr>
              <a:defRPr/>
            </a:pPr>
            <a:fld id="{11FDDD82-36E7-47AF-8650-A182756B892D}" type="slidenum">
              <a:rPr lang="en-US" smtClean="0"/>
              <a:pPr>
                <a:defRPr/>
              </a:pPr>
              <a:t>6</a:t>
            </a:fld>
            <a:endParaRPr lang="en-US" dirty="0"/>
          </a:p>
        </p:txBody>
      </p:sp>
      <p:sp>
        <p:nvSpPr>
          <p:cNvPr id="4" name="TextBox 3"/>
          <p:cNvSpPr txBox="1"/>
          <p:nvPr/>
        </p:nvSpPr>
        <p:spPr>
          <a:xfrm>
            <a:off x="747624" y="1371600"/>
            <a:ext cx="7696200" cy="1014413"/>
          </a:xfrm>
          <a:prstGeom prst="rect">
            <a:avLst/>
          </a:prstGeom>
          <a:solidFill>
            <a:schemeClr val="accent5">
              <a:lumMod val="75000"/>
            </a:schemeClr>
          </a:solidFill>
          <a:ln w="38100">
            <a:solidFill>
              <a:schemeClr val="accent5">
                <a:lumMod val="50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US" sz="2000" b="1" dirty="0">
                <a:solidFill>
                  <a:schemeClr val="bg1"/>
                </a:solidFill>
              </a:rPr>
              <a:t>2) Overall Progress</a:t>
            </a:r>
          </a:p>
          <a:p>
            <a:pPr>
              <a:defRPr/>
            </a:pPr>
            <a:r>
              <a:rPr lang="en-US" sz="1600" dirty="0"/>
              <a:t>    </a:t>
            </a:r>
            <a:r>
              <a:rPr lang="en-US" sz="2000" dirty="0">
                <a:solidFill>
                  <a:schemeClr val="bg1"/>
                </a:solidFill>
              </a:rPr>
              <a:t>Grade Assigned = (Learner Progress/Benchmark Progress)</a:t>
            </a:r>
          </a:p>
          <a:p>
            <a:pPr>
              <a:defRPr/>
            </a:pPr>
            <a:r>
              <a:rPr lang="en-US" sz="2000" dirty="0">
                <a:solidFill>
                  <a:schemeClr val="bg1"/>
                </a:solidFill>
              </a:rPr>
              <a:t>   Grade Assigned Study 7 for Week 17</a:t>
            </a:r>
            <a:r>
              <a:rPr lang="en-US" sz="2000" dirty="0" smtClean="0">
                <a:solidFill>
                  <a:schemeClr val="bg1"/>
                </a:solidFill>
              </a:rPr>
              <a:t>=(____ </a:t>
            </a:r>
            <a:r>
              <a:rPr lang="en-US" sz="2000" dirty="0">
                <a:solidFill>
                  <a:schemeClr val="bg1"/>
                </a:solidFill>
              </a:rPr>
              <a:t>/47%)= _______</a:t>
            </a:r>
            <a:r>
              <a:rPr lang="en-US" sz="1600" b="1" dirty="0"/>
              <a:t> </a:t>
            </a:r>
            <a:endParaRPr lang="en-US" sz="1600" dirty="0"/>
          </a:p>
        </p:txBody>
      </p:sp>
      <p:pic>
        <p:nvPicPr>
          <p:cNvPr id="5" name="Picture 4" descr="Exercise 6.jpg"/>
          <p:cNvPicPr>
            <a:picLocks noChangeAspect="1"/>
          </p:cNvPicPr>
          <p:nvPr/>
        </p:nvPicPr>
        <p:blipFill>
          <a:blip r:embed="rId3" cstate="print"/>
          <a:srcRect l="22581" t="79200" r="21505" b="999"/>
          <a:stretch>
            <a:fillRect/>
          </a:stretch>
        </p:blipFill>
        <p:spPr>
          <a:xfrm>
            <a:off x="1955800" y="2667000"/>
            <a:ext cx="5283200" cy="914400"/>
          </a:xfrm>
          <a:prstGeom prst="rect">
            <a:avLst/>
          </a:prstGeom>
          <a:ln w="38100">
            <a:solidFill>
              <a:srgbClr val="0070C0"/>
            </a:solidFill>
          </a:ln>
          <a:effectLst>
            <a:outerShdw blurRad="50800" dist="38100" dir="2700000" algn="tl" rotWithShape="0">
              <a:prstClr val="black">
                <a:alpha val="40000"/>
              </a:prstClr>
            </a:outerShdw>
          </a:effectLst>
        </p:spPr>
      </p:pic>
      <p:pic>
        <p:nvPicPr>
          <p:cNvPr id="5122" name="Picture 2"/>
          <p:cNvPicPr>
            <a:picLocks noChangeAspect="1" noChangeArrowheads="1"/>
          </p:cNvPicPr>
          <p:nvPr/>
        </p:nvPicPr>
        <p:blipFill>
          <a:blip r:embed="rId4" cstate="print"/>
          <a:srcRect l="33968" t="42708" r="32650" b="40625"/>
          <a:stretch>
            <a:fillRect/>
          </a:stretch>
        </p:blipFill>
        <p:spPr bwMode="auto">
          <a:xfrm>
            <a:off x="457200" y="3962400"/>
            <a:ext cx="4343400" cy="12192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5123" name="Picture 3"/>
          <p:cNvPicPr>
            <a:picLocks noChangeAspect="1" noChangeArrowheads="1"/>
          </p:cNvPicPr>
          <p:nvPr/>
        </p:nvPicPr>
        <p:blipFill>
          <a:blip r:embed="rId5" cstate="print"/>
          <a:srcRect l="34188" t="42708" r="32430" b="40625"/>
          <a:stretch>
            <a:fillRect/>
          </a:stretch>
        </p:blipFill>
        <p:spPr bwMode="auto">
          <a:xfrm>
            <a:off x="4343400" y="4724400"/>
            <a:ext cx="4343400" cy="12192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fade">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Grade</a:t>
            </a:r>
            <a:endParaRPr lang="en-US" dirty="0"/>
          </a:p>
        </p:txBody>
      </p:sp>
      <p:sp>
        <p:nvSpPr>
          <p:cNvPr id="3" name="Slide Number Placeholder 2"/>
          <p:cNvSpPr>
            <a:spLocks noGrp="1"/>
          </p:cNvSpPr>
          <p:nvPr>
            <p:ph type="sldNum" sz="quarter" idx="10"/>
          </p:nvPr>
        </p:nvSpPr>
        <p:spPr/>
        <p:txBody>
          <a:bodyPr/>
          <a:lstStyle/>
          <a:p>
            <a:pPr>
              <a:defRPr/>
            </a:pPr>
            <a:fld id="{11FDDD82-36E7-47AF-8650-A182756B892D}" type="slidenum">
              <a:rPr lang="en-US" smtClean="0"/>
              <a:pPr>
                <a:defRPr/>
              </a:pPr>
              <a:t>7</a:t>
            </a:fld>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381000" y="1295400"/>
            <a:ext cx="5861538" cy="152400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6148" name="Picture 4"/>
          <p:cNvPicPr>
            <a:picLocks noChangeAspect="1" noChangeArrowheads="1"/>
          </p:cNvPicPr>
          <p:nvPr/>
        </p:nvPicPr>
        <p:blipFill>
          <a:blip r:embed="rId4" cstate="print"/>
          <a:srcRect l="24468"/>
          <a:stretch>
            <a:fillRect/>
          </a:stretch>
        </p:blipFill>
        <p:spPr bwMode="auto">
          <a:xfrm>
            <a:off x="2763128" y="2674869"/>
            <a:ext cx="5695072" cy="3344931"/>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7" name="Rectangle 6"/>
          <p:cNvSpPr/>
          <p:nvPr/>
        </p:nvSpPr>
        <p:spPr bwMode="auto">
          <a:xfrm>
            <a:off x="6005732" y="2195732"/>
            <a:ext cx="304800" cy="3048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endParaRPr>
          </a:p>
        </p:txBody>
      </p:sp>
      <p:cxnSp>
        <p:nvCxnSpPr>
          <p:cNvPr id="9" name="Straight Arrow Connector 8"/>
          <p:cNvCxnSpPr/>
          <p:nvPr/>
        </p:nvCxnSpPr>
        <p:spPr bwMode="auto">
          <a:xfrm flipH="1">
            <a:off x="6206196" y="1856936"/>
            <a:ext cx="838200" cy="457200"/>
          </a:xfrm>
          <a:prstGeom prst="straightConnector1">
            <a:avLst/>
          </a:prstGeom>
          <a:solidFill>
            <a:schemeClr val="accent1"/>
          </a:solidFill>
          <a:ln w="5715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48"/>
                                        </p:tgtEl>
                                        <p:attrNameLst>
                                          <p:attrName>style.visibility</p:attrName>
                                        </p:attrNameLst>
                                      </p:cBhvr>
                                      <p:to>
                                        <p:strVal val="visible"/>
                                      </p:to>
                                    </p:set>
                                    <p:animEffect transition="in" filter="fade">
                                      <p:cBhvr>
                                        <p:cTn id="1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Rosetta INS Theme Education">
  <a:themeElements>
    <a:clrScheme name="Rosetta Institutional">
      <a:dk1>
        <a:srgbClr val="252315"/>
      </a:dk1>
      <a:lt1>
        <a:srgbClr val="FFFFFF"/>
      </a:lt1>
      <a:dk2>
        <a:srgbClr val="453803"/>
      </a:dk2>
      <a:lt2>
        <a:srgbClr val="EEEDE2"/>
      </a:lt2>
      <a:accent1>
        <a:srgbClr val="B2AA76"/>
      </a:accent1>
      <a:accent2>
        <a:srgbClr val="FFD519"/>
      </a:accent2>
      <a:accent3>
        <a:srgbClr val="0098DB"/>
      </a:accent3>
      <a:accent4>
        <a:srgbClr val="622587"/>
      </a:accent4>
      <a:accent5>
        <a:srgbClr val="DB4628"/>
      </a:accent5>
      <a:accent6>
        <a:srgbClr val="739600"/>
      </a:accent6>
      <a:hlink>
        <a:srgbClr val="24536C"/>
      </a:hlink>
      <a:folHlink>
        <a:srgbClr val="A75FD3"/>
      </a:folHlink>
    </a:clrScheme>
    <a:fontScheme name="Cover">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4" charset="0"/>
            <a:ea typeface="ＭＳ Ｐゴシック" pitchFamily="104" charset="-128"/>
            <a:cs typeface="ＭＳ Ｐゴシック" pitchFamily="104" charset="-128"/>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v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Rosetta INS Theme Education</Template>
  <TotalTime>14287</TotalTime>
  <Words>605</Words>
  <Application>Microsoft Office PowerPoint</Application>
  <PresentationFormat>On-screen Show (4:3)</PresentationFormat>
  <Paragraphs>40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Rosetta INS Theme Education</vt:lpstr>
      <vt:lpstr>Grading Options Using Established Benchmarks</vt:lpstr>
      <vt:lpstr>Slide 2</vt:lpstr>
      <vt:lpstr>Exporting the List Curriculum Report to Excel</vt:lpstr>
      <vt:lpstr>Filtering Your List Curriculum Report in Excel</vt:lpstr>
      <vt:lpstr>Inserting the Grades Column</vt:lpstr>
      <vt:lpstr>Entering the Formula</vt:lpstr>
      <vt:lpstr>Final Grade</vt:lpstr>
    </vt:vector>
  </TitlesOfParts>
  <Company>Rosetta Stone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Brotherton</dc:creator>
  <cp:lastModifiedBy>rmoline</cp:lastModifiedBy>
  <cp:revision>496</cp:revision>
  <dcterms:created xsi:type="dcterms:W3CDTF">2011-05-27T15:50:15Z</dcterms:created>
  <dcterms:modified xsi:type="dcterms:W3CDTF">2013-07-30T18:37:25Z</dcterms:modified>
</cp:coreProperties>
</file>