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181" autoAdjust="0"/>
    <p:restoredTop sz="94671" autoAdjust="0"/>
  </p:normalViewPr>
  <p:slideViewPr>
    <p:cSldViewPr>
      <p:cViewPr>
        <p:scale>
          <a:sx n="100" d="100"/>
          <a:sy n="100" d="100"/>
        </p:scale>
        <p:origin x="-1614" y="-7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453F5E-09A3-4DCA-9EE1-9404BB9D28BA}" type="datetimeFigureOut">
              <a:rPr lang="en-US" smtClean="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9CB964-DE94-4E48-9A7D-9D152888697A}" type="slidenum">
              <a:rPr lang="en-US" smtClean="0"/>
              <a:t>‹#›</a:t>
            </a:fld>
            <a:endParaRPr lang="en-US" dirty="0"/>
          </a:p>
        </p:txBody>
      </p:sp>
    </p:spTree>
    <p:extLst>
      <p:ext uri="{BB962C8B-B14F-4D97-AF65-F5344CB8AC3E}">
        <p14:creationId xmlns:p14="http://schemas.microsoft.com/office/powerpoint/2010/main" val="344176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53F5E-09A3-4DCA-9EE1-9404BB9D28BA}" type="datetimeFigureOut">
              <a:rPr lang="en-US" smtClean="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9CB964-DE94-4E48-9A7D-9D152888697A}" type="slidenum">
              <a:rPr lang="en-US" smtClean="0"/>
              <a:t>‹#›</a:t>
            </a:fld>
            <a:endParaRPr lang="en-US" dirty="0"/>
          </a:p>
        </p:txBody>
      </p:sp>
    </p:spTree>
    <p:extLst>
      <p:ext uri="{BB962C8B-B14F-4D97-AF65-F5344CB8AC3E}">
        <p14:creationId xmlns:p14="http://schemas.microsoft.com/office/powerpoint/2010/main" val="3558000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53F5E-09A3-4DCA-9EE1-9404BB9D28BA}" type="datetimeFigureOut">
              <a:rPr lang="en-US" smtClean="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9CB964-DE94-4E48-9A7D-9D152888697A}" type="slidenum">
              <a:rPr lang="en-US" smtClean="0"/>
              <a:t>‹#›</a:t>
            </a:fld>
            <a:endParaRPr lang="en-US" dirty="0"/>
          </a:p>
        </p:txBody>
      </p:sp>
    </p:spTree>
    <p:extLst>
      <p:ext uri="{BB962C8B-B14F-4D97-AF65-F5344CB8AC3E}">
        <p14:creationId xmlns:p14="http://schemas.microsoft.com/office/powerpoint/2010/main" val="3903687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53F5E-09A3-4DCA-9EE1-9404BB9D28BA}" type="datetimeFigureOut">
              <a:rPr lang="en-US" smtClean="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9CB964-DE94-4E48-9A7D-9D152888697A}" type="slidenum">
              <a:rPr lang="en-US" smtClean="0"/>
              <a:t>‹#›</a:t>
            </a:fld>
            <a:endParaRPr lang="en-US" dirty="0"/>
          </a:p>
        </p:txBody>
      </p:sp>
    </p:spTree>
    <p:extLst>
      <p:ext uri="{BB962C8B-B14F-4D97-AF65-F5344CB8AC3E}">
        <p14:creationId xmlns:p14="http://schemas.microsoft.com/office/powerpoint/2010/main" val="278126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453F5E-09A3-4DCA-9EE1-9404BB9D28BA}" type="datetimeFigureOut">
              <a:rPr lang="en-US" smtClean="0"/>
              <a:t>3/11/2016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9CB964-DE94-4E48-9A7D-9D152888697A}" type="slidenum">
              <a:rPr lang="en-US" smtClean="0"/>
              <a:t>‹#›</a:t>
            </a:fld>
            <a:endParaRPr lang="en-US" dirty="0"/>
          </a:p>
        </p:txBody>
      </p:sp>
    </p:spTree>
    <p:extLst>
      <p:ext uri="{BB962C8B-B14F-4D97-AF65-F5344CB8AC3E}">
        <p14:creationId xmlns:p14="http://schemas.microsoft.com/office/powerpoint/2010/main" val="2581483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453F5E-09A3-4DCA-9EE1-9404BB9D28BA}" type="datetimeFigureOut">
              <a:rPr lang="en-US" smtClean="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9CB964-DE94-4E48-9A7D-9D152888697A}" type="slidenum">
              <a:rPr lang="en-US" smtClean="0"/>
              <a:t>‹#›</a:t>
            </a:fld>
            <a:endParaRPr lang="en-US" dirty="0"/>
          </a:p>
        </p:txBody>
      </p:sp>
    </p:spTree>
    <p:extLst>
      <p:ext uri="{BB962C8B-B14F-4D97-AF65-F5344CB8AC3E}">
        <p14:creationId xmlns:p14="http://schemas.microsoft.com/office/powerpoint/2010/main" val="107964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453F5E-09A3-4DCA-9EE1-9404BB9D28BA}" type="datetimeFigureOut">
              <a:rPr lang="en-US" smtClean="0"/>
              <a:t>3/11/2016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9CB964-DE94-4E48-9A7D-9D152888697A}" type="slidenum">
              <a:rPr lang="en-US" smtClean="0"/>
              <a:t>‹#›</a:t>
            </a:fld>
            <a:endParaRPr lang="en-US" dirty="0"/>
          </a:p>
        </p:txBody>
      </p:sp>
    </p:spTree>
    <p:extLst>
      <p:ext uri="{BB962C8B-B14F-4D97-AF65-F5344CB8AC3E}">
        <p14:creationId xmlns:p14="http://schemas.microsoft.com/office/powerpoint/2010/main" val="252007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453F5E-09A3-4DCA-9EE1-9404BB9D28BA}" type="datetimeFigureOut">
              <a:rPr lang="en-US" smtClean="0"/>
              <a:t>3/11/2016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9CB964-DE94-4E48-9A7D-9D152888697A}" type="slidenum">
              <a:rPr lang="en-US" smtClean="0"/>
              <a:t>‹#›</a:t>
            </a:fld>
            <a:endParaRPr lang="en-US" dirty="0"/>
          </a:p>
        </p:txBody>
      </p:sp>
    </p:spTree>
    <p:extLst>
      <p:ext uri="{BB962C8B-B14F-4D97-AF65-F5344CB8AC3E}">
        <p14:creationId xmlns:p14="http://schemas.microsoft.com/office/powerpoint/2010/main" val="114799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53F5E-09A3-4DCA-9EE1-9404BB9D28BA}" type="datetimeFigureOut">
              <a:rPr lang="en-US" smtClean="0"/>
              <a:t>3/11/2016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9CB964-DE94-4E48-9A7D-9D152888697A}" type="slidenum">
              <a:rPr lang="en-US" smtClean="0"/>
              <a:t>‹#›</a:t>
            </a:fld>
            <a:endParaRPr lang="en-US" dirty="0"/>
          </a:p>
        </p:txBody>
      </p:sp>
    </p:spTree>
    <p:extLst>
      <p:ext uri="{BB962C8B-B14F-4D97-AF65-F5344CB8AC3E}">
        <p14:creationId xmlns:p14="http://schemas.microsoft.com/office/powerpoint/2010/main" val="248405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53F5E-09A3-4DCA-9EE1-9404BB9D28BA}" type="datetimeFigureOut">
              <a:rPr lang="en-US" smtClean="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9CB964-DE94-4E48-9A7D-9D152888697A}" type="slidenum">
              <a:rPr lang="en-US" smtClean="0"/>
              <a:t>‹#›</a:t>
            </a:fld>
            <a:endParaRPr lang="en-US" dirty="0"/>
          </a:p>
        </p:txBody>
      </p:sp>
    </p:spTree>
    <p:extLst>
      <p:ext uri="{BB962C8B-B14F-4D97-AF65-F5344CB8AC3E}">
        <p14:creationId xmlns:p14="http://schemas.microsoft.com/office/powerpoint/2010/main" val="2844953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53F5E-09A3-4DCA-9EE1-9404BB9D28BA}" type="datetimeFigureOut">
              <a:rPr lang="en-US" smtClean="0"/>
              <a:t>3/11/2016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9CB964-DE94-4E48-9A7D-9D152888697A}" type="slidenum">
              <a:rPr lang="en-US" smtClean="0"/>
              <a:t>‹#›</a:t>
            </a:fld>
            <a:endParaRPr lang="en-US" dirty="0"/>
          </a:p>
        </p:txBody>
      </p:sp>
    </p:spTree>
    <p:extLst>
      <p:ext uri="{BB962C8B-B14F-4D97-AF65-F5344CB8AC3E}">
        <p14:creationId xmlns:p14="http://schemas.microsoft.com/office/powerpoint/2010/main" val="1425004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2453F5E-09A3-4DCA-9EE1-9404BB9D28BA}" type="datetimeFigureOut">
              <a:rPr lang="en-US" smtClean="0"/>
              <a:t>3/11/2016</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E9CB964-DE94-4E48-9A7D-9D152888697A}" type="slidenum">
              <a:rPr lang="en-US" smtClean="0"/>
              <a:t>‹#›</a:t>
            </a:fld>
            <a:endParaRPr lang="en-US" dirty="0"/>
          </a:p>
        </p:txBody>
      </p:sp>
    </p:spTree>
    <p:extLst>
      <p:ext uri="{BB962C8B-B14F-4D97-AF65-F5344CB8AC3E}">
        <p14:creationId xmlns:p14="http://schemas.microsoft.com/office/powerpoint/2010/main" val="13807718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gif"/><Relationship Id="rId7" Type="http://schemas.openxmlformats.org/officeDocument/2006/relationships/image" Target="../media/image6.wmf"/><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5.gif"/><Relationship Id="rId11" Type="http://schemas.openxmlformats.org/officeDocument/2006/relationships/image" Target="../media/image10.wmf"/><Relationship Id="rId5" Type="http://schemas.openxmlformats.org/officeDocument/2006/relationships/image" Target="../media/image4.png"/><Relationship Id="rId10" Type="http://schemas.openxmlformats.org/officeDocument/2006/relationships/image" Target="../media/image9.wmf"/><Relationship Id="rId4" Type="http://schemas.openxmlformats.org/officeDocument/2006/relationships/image" Target="../media/image3.jpeg"/><Relationship Id="rId9" Type="http://schemas.openxmlformats.org/officeDocument/2006/relationships/image" Target="../media/image8.wmf"/></Relationships>
</file>

<file path=ppt/slides/_rels/slide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png"/><Relationship Id="rId9" Type="http://schemas.openxmlformats.org/officeDocument/2006/relationships/image" Target="../media/image18.jpeg"/></Relationships>
</file>

<file path=ppt/slides/_rels/slide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 Id="rId5" Type="http://schemas.openxmlformats.org/officeDocument/2006/relationships/image" Target="../media/image22.png"/><Relationship Id="rId4" Type="http://schemas.openxmlformats.org/officeDocument/2006/relationships/image" Target="../media/image21.jpeg"/></Relationships>
</file>

<file path=ppt/slides/_rels/slide4.xml.rels><?xml version="1.0" encoding="UTF-8" standalone="yes"?>
<Relationships xmlns="http://schemas.openxmlformats.org/package/2006/relationships"><Relationship Id="rId8" Type="http://schemas.openxmlformats.org/officeDocument/2006/relationships/hyperlink" Target="http://goo.gl/A3knLc" TargetMode="External"/><Relationship Id="rId3" Type="http://schemas.openxmlformats.org/officeDocument/2006/relationships/image" Target="../media/image24.jpeg"/><Relationship Id="rId7" Type="http://schemas.openxmlformats.org/officeDocument/2006/relationships/hyperlink" Target="http://goo.gl/9rBCTW" TargetMode="External"/><Relationship Id="rId2" Type="http://schemas.openxmlformats.org/officeDocument/2006/relationships/image" Target="../media/image23.jpeg"/><Relationship Id="rId1" Type="http://schemas.openxmlformats.org/officeDocument/2006/relationships/slideLayout" Target="../slideLayouts/slideLayout4.xml"/><Relationship Id="rId6" Type="http://schemas.openxmlformats.org/officeDocument/2006/relationships/image" Target="../media/image26.jpg"/><Relationship Id="rId5" Type="http://schemas.openxmlformats.org/officeDocument/2006/relationships/hyperlink" Target="http://barstow.k12.ca.us/HES/" TargetMode="External"/><Relationship Id="rId10" Type="http://schemas.openxmlformats.org/officeDocument/2006/relationships/image" Target="../media/image27.jpeg"/><Relationship Id="rId4" Type="http://schemas.openxmlformats.org/officeDocument/2006/relationships/image" Target="../media/image25.jpeg"/><Relationship Id="rId9" Type="http://schemas.openxmlformats.org/officeDocument/2006/relationships/hyperlink" Target="http://www.barstow.k12.ca.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0" y="366184"/>
            <a:ext cx="4991100" cy="1005416"/>
          </a:xfrm>
        </p:spPr>
        <p:txBody>
          <a:bodyPr>
            <a:normAutofit fontScale="90000"/>
          </a:bodyPr>
          <a:lstStyle/>
          <a:p>
            <a:r>
              <a:rPr lang="en-US" sz="3600" dirty="0" smtClean="0">
                <a:latin typeface="Cooper Black" pitchFamily="18" charset="0"/>
              </a:rPr>
              <a:t>Henderson Elementary</a:t>
            </a:r>
            <a:br>
              <a:rPr lang="en-US" sz="3600" dirty="0" smtClean="0">
                <a:latin typeface="Cooper Black" pitchFamily="18" charset="0"/>
              </a:rPr>
            </a:br>
            <a:r>
              <a:rPr lang="en-US" sz="2700" dirty="0" smtClean="0">
                <a:latin typeface="Cooper Black" pitchFamily="18" charset="0"/>
              </a:rPr>
              <a:t>Newsletter- March 2016</a:t>
            </a:r>
            <a:endParaRPr lang="en-US" sz="2700" dirty="0">
              <a:latin typeface="Cooper Black" pitchFamily="18" charset="0"/>
            </a:endParaRPr>
          </a:p>
        </p:txBody>
      </p:sp>
      <p:sp>
        <p:nvSpPr>
          <p:cNvPr id="7" name="Text Placeholder 6"/>
          <p:cNvSpPr>
            <a:spLocks noGrp="1"/>
          </p:cNvSpPr>
          <p:nvPr>
            <p:ph type="body" idx="1"/>
          </p:nvPr>
        </p:nvSpPr>
        <p:spPr>
          <a:xfrm>
            <a:off x="152400" y="2150180"/>
            <a:ext cx="3657600" cy="3872090"/>
          </a:xfrm>
          <a:solidFill>
            <a:schemeClr val="bg1">
              <a:lumMod val="95000"/>
            </a:schemeClr>
          </a:solidFill>
          <a:ln w="38100">
            <a:solidFill>
              <a:schemeClr val="tx1"/>
            </a:solidFill>
          </a:ln>
        </p:spPr>
        <p:txBody>
          <a:bodyPr>
            <a:normAutofit fontScale="47500" lnSpcReduction="20000"/>
          </a:bodyPr>
          <a:lstStyle/>
          <a:p>
            <a:r>
              <a:rPr lang="en-US" sz="2300" b="0" dirty="0">
                <a:latin typeface="Century Gothic" panose="020B0502020202020204" pitchFamily="34" charset="0"/>
              </a:rPr>
              <a:t>Happy March everyone!  </a:t>
            </a:r>
          </a:p>
          <a:p>
            <a:r>
              <a:rPr lang="en-US" sz="2300" b="0" dirty="0">
                <a:latin typeface="Century Gothic" panose="020B0502020202020204" pitchFamily="34" charset="0"/>
              </a:rPr>
              <a:t>There are many things happening this month – Reports Cards coming home on March 9</a:t>
            </a:r>
            <a:r>
              <a:rPr lang="en-US" sz="2300" b="0" baseline="30000" dirty="0">
                <a:latin typeface="Century Gothic" panose="020B0502020202020204" pitchFamily="34" charset="0"/>
              </a:rPr>
              <a:t>th</a:t>
            </a:r>
            <a:r>
              <a:rPr lang="en-US" sz="2300" b="0" dirty="0">
                <a:latin typeface="Century Gothic" panose="020B0502020202020204" pitchFamily="34" charset="0"/>
              </a:rPr>
              <a:t>, Band Performance at the PTA meeting on March 17</a:t>
            </a:r>
            <a:r>
              <a:rPr lang="en-US" sz="2300" b="0" baseline="30000" dirty="0">
                <a:latin typeface="Century Gothic" panose="020B0502020202020204" pitchFamily="34" charset="0"/>
              </a:rPr>
              <a:t>th</a:t>
            </a:r>
            <a:r>
              <a:rPr lang="en-US" sz="2300" b="0" dirty="0">
                <a:latin typeface="Century Gothic" panose="020B0502020202020204" pitchFamily="34" charset="0"/>
              </a:rPr>
              <a:t>, and 50’s Dress Up Day on March 18</a:t>
            </a:r>
            <a:r>
              <a:rPr lang="en-US" sz="2300" b="0" baseline="30000" dirty="0">
                <a:latin typeface="Century Gothic" panose="020B0502020202020204" pitchFamily="34" charset="0"/>
              </a:rPr>
              <a:t>th</a:t>
            </a:r>
            <a:r>
              <a:rPr lang="en-US" sz="2300" b="0" dirty="0">
                <a:latin typeface="Century Gothic" panose="020B0502020202020204" pitchFamily="34" charset="0"/>
              </a:rPr>
              <a:t>, and our Jump Rope for Heart Event on March 24</a:t>
            </a:r>
            <a:r>
              <a:rPr lang="en-US" sz="2300" b="0" baseline="30000" dirty="0">
                <a:latin typeface="Century Gothic" panose="020B0502020202020204" pitchFamily="34" charset="0"/>
              </a:rPr>
              <a:t>th</a:t>
            </a:r>
            <a:r>
              <a:rPr lang="en-US" sz="2300" b="0" dirty="0">
                <a:latin typeface="Century Gothic" panose="020B0502020202020204" pitchFamily="34" charset="0"/>
              </a:rPr>
              <a:t>.   Spring Break this year is from Friday, March 25</a:t>
            </a:r>
            <a:r>
              <a:rPr lang="en-US" sz="2300" b="0" baseline="30000" dirty="0">
                <a:latin typeface="Century Gothic" panose="020B0502020202020204" pitchFamily="34" charset="0"/>
              </a:rPr>
              <a:t>th</a:t>
            </a:r>
            <a:r>
              <a:rPr lang="en-US" sz="2300" b="0" dirty="0">
                <a:latin typeface="Century Gothic" panose="020B0502020202020204" pitchFamily="34" charset="0"/>
              </a:rPr>
              <a:t> to Sunday, April 3</a:t>
            </a:r>
            <a:r>
              <a:rPr lang="en-US" sz="2300" b="0" baseline="30000" dirty="0">
                <a:latin typeface="Century Gothic" panose="020B0502020202020204" pitchFamily="34" charset="0"/>
              </a:rPr>
              <a:t>rd</a:t>
            </a:r>
            <a:r>
              <a:rPr lang="en-US" sz="2300" b="0" dirty="0">
                <a:latin typeface="Century Gothic" panose="020B0502020202020204" pitchFamily="34" charset="0"/>
              </a:rPr>
              <a:t>.   I hope everyone has a great Spring Break!  The classes are also preparing for the State Testing (SBAC) during March as well.  The actual testing for grades 3-6 will be from April 11</a:t>
            </a:r>
            <a:r>
              <a:rPr lang="en-US" sz="2300" b="0" baseline="30000" dirty="0">
                <a:latin typeface="Century Gothic" panose="020B0502020202020204" pitchFamily="34" charset="0"/>
              </a:rPr>
              <a:t>th</a:t>
            </a:r>
            <a:r>
              <a:rPr lang="en-US" sz="2300" b="0" dirty="0">
                <a:latin typeface="Century Gothic" panose="020B0502020202020204" pitchFamily="34" charset="0"/>
              </a:rPr>
              <a:t> until May 9</a:t>
            </a:r>
            <a:r>
              <a:rPr lang="en-US" sz="2300" b="0" baseline="30000" dirty="0">
                <a:latin typeface="Century Gothic" panose="020B0502020202020204" pitchFamily="34" charset="0"/>
              </a:rPr>
              <a:t>th</a:t>
            </a:r>
            <a:r>
              <a:rPr lang="en-US" sz="2300" b="0" dirty="0">
                <a:latin typeface="Century Gothic" panose="020B0502020202020204" pitchFamily="34" charset="0"/>
              </a:rPr>
              <a:t>.  There is more information in this newsletter as well regarding testing. </a:t>
            </a:r>
          </a:p>
          <a:p>
            <a:r>
              <a:rPr lang="en-US" sz="2300" b="0" dirty="0">
                <a:latin typeface="Century Gothic" panose="020B0502020202020204" pitchFamily="34" charset="0"/>
              </a:rPr>
              <a:t> </a:t>
            </a:r>
          </a:p>
          <a:p>
            <a:r>
              <a:rPr lang="en-US" sz="2300" b="0" dirty="0">
                <a:latin typeface="Century Gothic" panose="020B0502020202020204" pitchFamily="34" charset="0"/>
              </a:rPr>
              <a:t>I would also like to again remind parents/families that field trip time is coming up soon and if you haven’t been cleared by the district office as a volunteer, please call or come see Ms. Mabel in the office for the information.  We’d love to have you as a chaperone!</a:t>
            </a:r>
          </a:p>
          <a:p>
            <a:r>
              <a:rPr lang="en-US" sz="2300" b="0" dirty="0">
                <a:latin typeface="Century Gothic" panose="020B0502020202020204" pitchFamily="34" charset="0"/>
              </a:rPr>
              <a:t> </a:t>
            </a:r>
          </a:p>
          <a:p>
            <a:r>
              <a:rPr lang="en-US" sz="2300" b="0" dirty="0">
                <a:latin typeface="Century Gothic" panose="020B0502020202020204" pitchFamily="34" charset="0"/>
              </a:rPr>
              <a:t>If you have any questions or concerns, please do not hesitate to call or stop by anytime.  </a:t>
            </a:r>
          </a:p>
          <a:p>
            <a:r>
              <a:rPr lang="en-US" sz="2300" b="0" dirty="0">
                <a:latin typeface="Brush Script MT" panose="03060802040406070304" pitchFamily="66" charset="0"/>
              </a:rPr>
              <a:t>Ms. Enriquez</a:t>
            </a:r>
          </a:p>
          <a:p>
            <a:endParaRPr lang="en-US" sz="1900" dirty="0">
              <a:latin typeface="Brush Script MT" panose="03060802040406070304" pitchFamily="66" charset="0"/>
              <a:ea typeface="Cambria Math" panose="02040503050406030204" pitchFamily="18" charset="0"/>
            </a:endParaRPr>
          </a:p>
        </p:txBody>
      </p:sp>
      <p:sp>
        <p:nvSpPr>
          <p:cNvPr id="8" name="Content Placeholder 7"/>
          <p:cNvSpPr>
            <a:spLocks noGrp="1"/>
          </p:cNvSpPr>
          <p:nvPr>
            <p:ph sz="half" idx="2"/>
          </p:nvPr>
        </p:nvSpPr>
        <p:spPr>
          <a:xfrm>
            <a:off x="3886200" y="1990724"/>
            <a:ext cx="2971800" cy="5095875"/>
          </a:xfrm>
        </p:spPr>
        <p:txBody>
          <a:bodyPr>
            <a:normAutofit/>
          </a:bodyPr>
          <a:lstStyle/>
          <a:p>
            <a:pPr marL="0" indent="0" algn="ctr">
              <a:buNone/>
            </a:pPr>
            <a:r>
              <a:rPr lang="en-US" sz="2000" b="1" u="sng" dirty="0" smtClean="0">
                <a:effectLst>
                  <a:outerShdw blurRad="38100" dist="38100" dir="2700000" algn="tl">
                    <a:srgbClr val="000000">
                      <a:alpha val="43137"/>
                    </a:srgbClr>
                  </a:outerShdw>
                </a:effectLst>
                <a:latin typeface="Bradley Hand ITC" pitchFamily="66" charset="0"/>
              </a:rPr>
              <a:t>PTA INFORMATION</a:t>
            </a:r>
          </a:p>
          <a:p>
            <a:r>
              <a:rPr lang="en-US" sz="1400" dirty="0" smtClean="0">
                <a:latin typeface="Bradley Hand ITC" pitchFamily="66" charset="0"/>
              </a:rPr>
              <a:t>Our Book Fair was a success!  Thank you to everyone who helped our school library earn many free books!</a:t>
            </a:r>
          </a:p>
          <a:p>
            <a:r>
              <a:rPr lang="en-US" sz="1400" dirty="0" smtClean="0">
                <a:latin typeface="Bradley Hand ITC" pitchFamily="66" charset="0"/>
              </a:rPr>
              <a:t>We still need 2016-17 Board Volunteers.  </a:t>
            </a:r>
          </a:p>
          <a:p>
            <a:r>
              <a:rPr lang="en-US" sz="1400" dirty="0" smtClean="0">
                <a:latin typeface="Bradley Hand ITC" pitchFamily="66" charset="0"/>
              </a:rPr>
              <a:t>Yearbook sales will begin soon!  $15 until April, after April will be $20.  Get yours soon!</a:t>
            </a:r>
          </a:p>
          <a:p>
            <a:r>
              <a:rPr lang="en-US" sz="1400" dirty="0" smtClean="0">
                <a:latin typeface="Bradley Hand ITC" pitchFamily="66" charset="0"/>
              </a:rPr>
              <a:t>Save items for a Rummage Sale in the fall!  Due to a busy Spring and successful fundraisers, we will not be doing a Rummage sale this Spring.</a:t>
            </a:r>
          </a:p>
          <a:p>
            <a:r>
              <a:rPr lang="en-US" sz="1400" dirty="0" smtClean="0">
                <a:latin typeface="Bradley Hand ITC" pitchFamily="66" charset="0"/>
              </a:rPr>
              <a:t>Jack in the Box coupon books are still being sold!  Buy yours today!</a:t>
            </a:r>
          </a:p>
        </p:txBody>
      </p:sp>
      <p:pic>
        <p:nvPicPr>
          <p:cNvPr id="1026" name="Picture 2" descr="UConn_raped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53543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3"/>
          <p:cNvSpPr txBox="1"/>
          <p:nvPr/>
        </p:nvSpPr>
        <p:spPr>
          <a:xfrm>
            <a:off x="3867231" y="6543288"/>
            <a:ext cx="2990769" cy="2492990"/>
          </a:xfrm>
          <a:prstGeom prst="rect">
            <a:avLst/>
          </a:prstGeom>
          <a:noFill/>
        </p:spPr>
        <p:txBody>
          <a:bodyPr wrap="square" rtlCol="0">
            <a:spAutoFit/>
          </a:bodyPr>
          <a:lstStyle/>
          <a:p>
            <a:pPr algn="ctr"/>
            <a:r>
              <a:rPr lang="en-US" sz="1200" dirty="0" smtClean="0">
                <a:latin typeface="Cooper Black" panose="0208090404030B020404" pitchFamily="18" charset="0"/>
              </a:rPr>
              <a:t>Congratulations!!!  Students of the Month for February:</a:t>
            </a:r>
          </a:p>
          <a:p>
            <a:r>
              <a:rPr lang="en-US" sz="1200" b="1" i="1" dirty="0" smtClean="0">
                <a:latin typeface="Arial Narrow" panose="020B0606020202030204" pitchFamily="34" charset="0"/>
              </a:rPr>
              <a:t>Grades 1-3 </a:t>
            </a:r>
            <a:r>
              <a:rPr lang="en-US" sz="1200" dirty="0" smtClean="0">
                <a:latin typeface="Arial Narrow" panose="020B0606020202030204" pitchFamily="34" charset="0"/>
              </a:rPr>
              <a:t>Kassidy Baker (</a:t>
            </a:r>
            <a:r>
              <a:rPr lang="en-US" sz="1200" dirty="0" err="1" smtClean="0">
                <a:latin typeface="Arial Narrow" panose="020B0606020202030204" pitchFamily="34" charset="0"/>
              </a:rPr>
              <a:t>rm</a:t>
            </a:r>
            <a:r>
              <a:rPr lang="en-US" sz="1200" dirty="0" smtClean="0">
                <a:latin typeface="Arial Narrow" panose="020B0606020202030204" pitchFamily="34" charset="0"/>
              </a:rPr>
              <a:t> 1), </a:t>
            </a:r>
            <a:r>
              <a:rPr lang="en-US" sz="1200" dirty="0" err="1" smtClean="0">
                <a:latin typeface="Arial Narrow" panose="020B0606020202030204" pitchFamily="34" charset="0"/>
              </a:rPr>
              <a:t>Jullien</a:t>
            </a:r>
            <a:r>
              <a:rPr lang="en-US" sz="1200" dirty="0" smtClean="0">
                <a:latin typeface="Arial Narrow" panose="020B0606020202030204" pitchFamily="34" charset="0"/>
              </a:rPr>
              <a:t> Sanchez (</a:t>
            </a:r>
            <a:r>
              <a:rPr lang="en-US" sz="1200" dirty="0" err="1" smtClean="0">
                <a:latin typeface="Arial Narrow" panose="020B0606020202030204" pitchFamily="34" charset="0"/>
              </a:rPr>
              <a:t>rm</a:t>
            </a:r>
            <a:r>
              <a:rPr lang="en-US" sz="1200" dirty="0" smtClean="0">
                <a:latin typeface="Arial Narrow" panose="020B0606020202030204" pitchFamily="34" charset="0"/>
              </a:rPr>
              <a:t> 2), Ruby Jimenez (rm3), Hailey Rangel (</a:t>
            </a:r>
            <a:r>
              <a:rPr lang="en-US" sz="1200" dirty="0" err="1" smtClean="0">
                <a:latin typeface="Arial Narrow" panose="020B0606020202030204" pitchFamily="34" charset="0"/>
              </a:rPr>
              <a:t>rm</a:t>
            </a:r>
            <a:r>
              <a:rPr lang="en-US" sz="1200" dirty="0" smtClean="0">
                <a:latin typeface="Arial Narrow" panose="020B0606020202030204" pitchFamily="34" charset="0"/>
              </a:rPr>
              <a:t> 4), Krista </a:t>
            </a:r>
            <a:r>
              <a:rPr lang="en-US" sz="1200" dirty="0" err="1" smtClean="0">
                <a:latin typeface="Arial Narrow" panose="020B0606020202030204" pitchFamily="34" charset="0"/>
              </a:rPr>
              <a:t>Anastacio</a:t>
            </a:r>
            <a:r>
              <a:rPr lang="en-US" sz="1200" dirty="0" smtClean="0">
                <a:latin typeface="Arial Narrow" panose="020B0606020202030204" pitchFamily="34" charset="0"/>
              </a:rPr>
              <a:t> (</a:t>
            </a:r>
            <a:r>
              <a:rPr lang="en-US" sz="1200" dirty="0" err="1" smtClean="0">
                <a:latin typeface="Arial Narrow" panose="020B0606020202030204" pitchFamily="34" charset="0"/>
              </a:rPr>
              <a:t>rm</a:t>
            </a:r>
            <a:r>
              <a:rPr lang="en-US" sz="1200" dirty="0" smtClean="0">
                <a:latin typeface="Arial Narrow" panose="020B0606020202030204" pitchFamily="34" charset="0"/>
              </a:rPr>
              <a:t> 5), Connor Huston (</a:t>
            </a:r>
            <a:r>
              <a:rPr lang="en-US" sz="1200" dirty="0" err="1" smtClean="0">
                <a:latin typeface="Arial Narrow" panose="020B0606020202030204" pitchFamily="34" charset="0"/>
              </a:rPr>
              <a:t>rm</a:t>
            </a:r>
            <a:r>
              <a:rPr lang="en-US" sz="1200" dirty="0" smtClean="0">
                <a:latin typeface="Arial Narrow" panose="020B0606020202030204" pitchFamily="34" charset="0"/>
              </a:rPr>
              <a:t> 6), Serenity McFall (</a:t>
            </a:r>
            <a:r>
              <a:rPr lang="en-US" sz="1200" dirty="0" err="1" smtClean="0">
                <a:latin typeface="Arial Narrow" panose="020B0606020202030204" pitchFamily="34" charset="0"/>
              </a:rPr>
              <a:t>rm</a:t>
            </a:r>
            <a:r>
              <a:rPr lang="en-US" sz="1200" dirty="0" smtClean="0">
                <a:latin typeface="Arial Narrow" panose="020B0606020202030204" pitchFamily="34" charset="0"/>
              </a:rPr>
              <a:t> 7), Clementine Jaramillo (</a:t>
            </a:r>
            <a:r>
              <a:rPr lang="en-US" sz="1200" dirty="0" err="1" smtClean="0">
                <a:latin typeface="Arial Narrow" panose="020B0606020202030204" pitchFamily="34" charset="0"/>
              </a:rPr>
              <a:t>rm</a:t>
            </a:r>
            <a:r>
              <a:rPr lang="en-US" sz="1200" dirty="0" smtClean="0">
                <a:latin typeface="Arial Narrow" panose="020B0606020202030204" pitchFamily="34" charset="0"/>
              </a:rPr>
              <a:t> 12), Isabel Mayberry (</a:t>
            </a:r>
            <a:r>
              <a:rPr lang="en-US" sz="1200" dirty="0" err="1" smtClean="0">
                <a:latin typeface="Arial Narrow" panose="020B0606020202030204" pitchFamily="34" charset="0"/>
              </a:rPr>
              <a:t>rm</a:t>
            </a:r>
            <a:r>
              <a:rPr lang="en-US" sz="1200" dirty="0" smtClean="0">
                <a:latin typeface="Arial Narrow" panose="020B0606020202030204" pitchFamily="34" charset="0"/>
              </a:rPr>
              <a:t> 13), Jesse Duran (</a:t>
            </a:r>
            <a:r>
              <a:rPr lang="en-US" sz="1200" dirty="0" err="1" smtClean="0">
                <a:latin typeface="Arial Narrow" panose="020B0606020202030204" pitchFamily="34" charset="0"/>
              </a:rPr>
              <a:t>rm</a:t>
            </a:r>
            <a:r>
              <a:rPr lang="en-US" sz="1200" dirty="0" smtClean="0">
                <a:latin typeface="Arial Narrow" panose="020B0606020202030204" pitchFamily="34" charset="0"/>
              </a:rPr>
              <a:t> 32), Sai Padma </a:t>
            </a:r>
            <a:r>
              <a:rPr lang="en-US" sz="1200" dirty="0" err="1" smtClean="0">
                <a:latin typeface="Arial Narrow" panose="020B0606020202030204" pitchFamily="34" charset="0"/>
              </a:rPr>
              <a:t>Inapakolla</a:t>
            </a:r>
            <a:r>
              <a:rPr lang="en-US" sz="1200" dirty="0" smtClean="0">
                <a:latin typeface="Arial Narrow" panose="020B0606020202030204" pitchFamily="34" charset="0"/>
              </a:rPr>
              <a:t> (</a:t>
            </a:r>
            <a:r>
              <a:rPr lang="en-US" sz="1200" dirty="0" err="1" smtClean="0">
                <a:latin typeface="Arial Narrow" panose="020B0606020202030204" pitchFamily="34" charset="0"/>
              </a:rPr>
              <a:t>rm</a:t>
            </a:r>
            <a:r>
              <a:rPr lang="en-US" sz="1200" dirty="0" smtClean="0">
                <a:latin typeface="Arial Narrow" panose="020B0606020202030204" pitchFamily="34" charset="0"/>
              </a:rPr>
              <a:t> 33).  </a:t>
            </a:r>
          </a:p>
          <a:p>
            <a:r>
              <a:rPr lang="en-US" sz="1200" b="1" i="1" dirty="0" smtClean="0">
                <a:latin typeface="Arial Narrow" panose="020B0606020202030204" pitchFamily="34" charset="0"/>
              </a:rPr>
              <a:t>Grades 4-6</a:t>
            </a:r>
            <a:r>
              <a:rPr lang="en-US" sz="1200" dirty="0" smtClean="0">
                <a:latin typeface="Arial Narrow" panose="020B0606020202030204" pitchFamily="34" charset="0"/>
              </a:rPr>
              <a:t>: Jackeline Vasquez Sandoval (</a:t>
            </a:r>
            <a:r>
              <a:rPr lang="en-US" sz="1200" dirty="0" err="1" smtClean="0">
                <a:latin typeface="Arial Narrow" panose="020B0606020202030204" pitchFamily="34" charset="0"/>
              </a:rPr>
              <a:t>rm</a:t>
            </a:r>
            <a:r>
              <a:rPr lang="en-US" sz="1200" dirty="0" smtClean="0">
                <a:latin typeface="Arial Narrow" panose="020B0606020202030204" pitchFamily="34" charset="0"/>
              </a:rPr>
              <a:t> 10), Diana </a:t>
            </a:r>
            <a:r>
              <a:rPr lang="en-US" sz="1200" dirty="0" err="1" smtClean="0">
                <a:latin typeface="Arial Narrow" panose="020B0606020202030204" pitchFamily="34" charset="0"/>
              </a:rPr>
              <a:t>Ankir</a:t>
            </a:r>
            <a:r>
              <a:rPr lang="en-US" sz="1200" dirty="0" smtClean="0">
                <a:latin typeface="Arial Narrow" panose="020B0606020202030204" pitchFamily="34" charset="0"/>
              </a:rPr>
              <a:t> (</a:t>
            </a:r>
            <a:r>
              <a:rPr lang="en-US" sz="1200" dirty="0" err="1" smtClean="0">
                <a:latin typeface="Arial Narrow" panose="020B0606020202030204" pitchFamily="34" charset="0"/>
              </a:rPr>
              <a:t>rm</a:t>
            </a:r>
            <a:r>
              <a:rPr lang="en-US" sz="1200" dirty="0" smtClean="0">
                <a:latin typeface="Arial Narrow" panose="020B0606020202030204" pitchFamily="34" charset="0"/>
              </a:rPr>
              <a:t> 11), </a:t>
            </a:r>
            <a:r>
              <a:rPr lang="en-US" sz="1200" dirty="0" err="1" smtClean="0">
                <a:latin typeface="Arial Narrow" panose="020B0606020202030204" pitchFamily="34" charset="0"/>
              </a:rPr>
              <a:t>Desirey</a:t>
            </a:r>
            <a:r>
              <a:rPr lang="en-US" sz="1200" dirty="0" smtClean="0">
                <a:latin typeface="Arial Narrow" panose="020B0606020202030204" pitchFamily="34" charset="0"/>
              </a:rPr>
              <a:t> Franklin (</a:t>
            </a:r>
            <a:r>
              <a:rPr lang="en-US" sz="1200" dirty="0" err="1" smtClean="0">
                <a:latin typeface="Arial Narrow" panose="020B0606020202030204" pitchFamily="34" charset="0"/>
              </a:rPr>
              <a:t>rm</a:t>
            </a:r>
            <a:r>
              <a:rPr lang="en-US" sz="1200" dirty="0" smtClean="0">
                <a:latin typeface="Arial Narrow" panose="020B0606020202030204" pitchFamily="34" charset="0"/>
              </a:rPr>
              <a:t> 14), Bradley Martin (</a:t>
            </a:r>
            <a:r>
              <a:rPr lang="en-US" sz="1200" dirty="0" err="1" smtClean="0">
                <a:latin typeface="Arial Narrow" panose="020B0606020202030204" pitchFamily="34" charset="0"/>
              </a:rPr>
              <a:t>rm</a:t>
            </a:r>
            <a:r>
              <a:rPr lang="en-US" sz="1200" dirty="0" smtClean="0">
                <a:latin typeface="Arial Narrow" panose="020B0606020202030204" pitchFamily="34" charset="0"/>
              </a:rPr>
              <a:t> 15), Savana </a:t>
            </a:r>
            <a:r>
              <a:rPr lang="en-US" sz="1200" dirty="0" err="1" smtClean="0">
                <a:latin typeface="Arial Narrow" panose="020B0606020202030204" pitchFamily="34" charset="0"/>
              </a:rPr>
              <a:t>Fritzler</a:t>
            </a:r>
            <a:r>
              <a:rPr lang="en-US" sz="1200" dirty="0" smtClean="0">
                <a:latin typeface="Arial Narrow" panose="020B0606020202030204" pitchFamily="34" charset="0"/>
              </a:rPr>
              <a:t> (</a:t>
            </a:r>
            <a:r>
              <a:rPr lang="en-US" sz="1200" dirty="0" err="1" smtClean="0">
                <a:latin typeface="Arial Narrow" panose="020B0606020202030204" pitchFamily="34" charset="0"/>
              </a:rPr>
              <a:t>rm</a:t>
            </a:r>
            <a:r>
              <a:rPr lang="en-US" sz="1200" dirty="0" smtClean="0">
                <a:latin typeface="Arial Narrow" panose="020B0606020202030204" pitchFamily="34" charset="0"/>
              </a:rPr>
              <a:t> 18), Jasmine </a:t>
            </a:r>
            <a:r>
              <a:rPr lang="en-US" sz="1200" dirty="0" err="1" smtClean="0">
                <a:latin typeface="Arial Narrow" panose="020B0606020202030204" pitchFamily="34" charset="0"/>
              </a:rPr>
              <a:t>Bucci</a:t>
            </a:r>
            <a:r>
              <a:rPr lang="en-US" sz="1200" dirty="0" smtClean="0">
                <a:latin typeface="Arial Narrow" panose="020B0606020202030204" pitchFamily="34" charset="0"/>
              </a:rPr>
              <a:t> (</a:t>
            </a:r>
            <a:r>
              <a:rPr lang="en-US" sz="1200" dirty="0" err="1" smtClean="0">
                <a:latin typeface="Arial Narrow" panose="020B0606020202030204" pitchFamily="34" charset="0"/>
              </a:rPr>
              <a:t>rm</a:t>
            </a:r>
            <a:r>
              <a:rPr lang="en-US" sz="1200" dirty="0" smtClean="0">
                <a:latin typeface="Arial Narrow" panose="020B0606020202030204" pitchFamily="34" charset="0"/>
              </a:rPr>
              <a:t> 19), Isaiah Williams (</a:t>
            </a:r>
            <a:r>
              <a:rPr lang="en-US" sz="1200" dirty="0" err="1" smtClean="0">
                <a:latin typeface="Arial Narrow" panose="020B0606020202030204" pitchFamily="34" charset="0"/>
              </a:rPr>
              <a:t>rm</a:t>
            </a:r>
            <a:r>
              <a:rPr lang="en-US" sz="1200" dirty="0" smtClean="0">
                <a:latin typeface="Arial Narrow" panose="020B0606020202030204" pitchFamily="34" charset="0"/>
              </a:rPr>
              <a:t> 16), Christopher Lowe (</a:t>
            </a:r>
            <a:r>
              <a:rPr lang="en-US" sz="1200" dirty="0" err="1" smtClean="0">
                <a:latin typeface="Arial Narrow" panose="020B0606020202030204" pitchFamily="34" charset="0"/>
              </a:rPr>
              <a:t>rm</a:t>
            </a:r>
            <a:r>
              <a:rPr lang="en-US" sz="1200" dirty="0" smtClean="0">
                <a:latin typeface="Arial Narrow" panose="020B0606020202030204" pitchFamily="34" charset="0"/>
              </a:rPr>
              <a:t> 17).</a:t>
            </a:r>
            <a:endParaRPr lang="en-US" sz="1200" dirty="0">
              <a:latin typeface="Arial Narrow" panose="020B0606020202030204" pitchFamily="34" charset="0"/>
            </a:endParaRPr>
          </a:p>
        </p:txBody>
      </p:sp>
      <p:pic>
        <p:nvPicPr>
          <p:cNvPr id="4" name="Picture 2" descr="C:\Users\jennifer_nelson\AppData\Local\Microsoft\Windows\Temporary Internet Files\Content.IE5\SV9WQWSD\MM900336514[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295400"/>
            <a:ext cx="581025" cy="6953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jennifer_nelson\AppData\Local\Microsoft\Windows\Temporary Internet Files\Content.IE5\19J1ZMQZ\MC90038256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90800" y="12573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C:\Users\jennifer_nelson\AppData\Local\Microsoft\Windows\Temporary Internet Files\Content.IE5\19J1ZMQZ\MC900440406[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86150" y="1295400"/>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C:\Users\jennifer_nelson\AppData\Local\Microsoft\Windows\Temporary Internet Files\Content.IE5\19J1ZMQZ\MM910001165[1].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457695" y="1257295"/>
            <a:ext cx="800105" cy="80010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C:\Users\jennifer_nelson\AppData\Local\Microsoft\Windows\Temporary Internet Files\Content.IE5\PJJPM39B\MC900285624[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62580" y="1257300"/>
            <a:ext cx="1126976" cy="77144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C:\Users\jennifer_nelson\AppData\Local\Microsoft\Windows\Temporary Internet Files\Content.IE5\19J1ZMQZ\MC900090917[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86624" y="6046993"/>
            <a:ext cx="551981" cy="52902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0" y="6298408"/>
            <a:ext cx="3938531" cy="2923877"/>
          </a:xfrm>
          <a:prstGeom prst="rect">
            <a:avLst/>
          </a:prstGeom>
          <a:noFill/>
        </p:spPr>
        <p:txBody>
          <a:bodyPr wrap="square" rtlCol="0">
            <a:spAutoFit/>
          </a:bodyPr>
          <a:lstStyle/>
          <a:p>
            <a:r>
              <a:rPr lang="en-US" sz="1400" b="1" i="1" dirty="0" smtClean="0"/>
              <a:t>Congrats to our Science Fair Winners!!</a:t>
            </a:r>
            <a:br>
              <a:rPr lang="en-US" sz="1400" b="1" i="1" dirty="0" smtClean="0"/>
            </a:br>
            <a:r>
              <a:rPr lang="en-US" sz="1200" b="1" i="1" dirty="0" smtClean="0"/>
              <a:t>6</a:t>
            </a:r>
            <a:r>
              <a:rPr lang="en-US" sz="1200" b="1" i="1" baseline="30000" dirty="0" smtClean="0"/>
              <a:t>th</a:t>
            </a:r>
            <a:r>
              <a:rPr lang="en-US" sz="1200" b="1" i="1" dirty="0" smtClean="0"/>
              <a:t> Grade-</a:t>
            </a:r>
            <a:r>
              <a:rPr lang="en-US" sz="1200" dirty="0" smtClean="0"/>
              <a:t> 1</a:t>
            </a:r>
            <a:r>
              <a:rPr lang="en-US" sz="1200" baseline="30000" dirty="0" smtClean="0"/>
              <a:t>st</a:t>
            </a:r>
            <a:r>
              <a:rPr lang="en-US" sz="1200" dirty="0"/>
              <a:t> </a:t>
            </a:r>
            <a:r>
              <a:rPr lang="en-US" sz="1200" dirty="0" smtClean="0"/>
              <a:t>Layla Padilla; 2</a:t>
            </a:r>
            <a:r>
              <a:rPr lang="en-US" sz="1200" baseline="30000" dirty="0" smtClean="0"/>
              <a:t>nd</a:t>
            </a:r>
            <a:r>
              <a:rPr lang="en-US" sz="1200" dirty="0" smtClean="0"/>
              <a:t> Brianna Rodriguez; 3</a:t>
            </a:r>
            <a:r>
              <a:rPr lang="en-US" sz="1200" baseline="30000" dirty="0" smtClean="0"/>
              <a:t>rd</a:t>
            </a:r>
            <a:r>
              <a:rPr lang="en-US" sz="1200" dirty="0" smtClean="0"/>
              <a:t> </a:t>
            </a:r>
            <a:r>
              <a:rPr lang="en-US" sz="1200" dirty="0" err="1" smtClean="0"/>
              <a:t>Arley</a:t>
            </a:r>
            <a:r>
              <a:rPr lang="en-US" sz="1200" dirty="0" smtClean="0"/>
              <a:t> Escamilla; Honorable mentions are Landon Archer, Chris Lowe, </a:t>
            </a:r>
            <a:r>
              <a:rPr lang="en-US" sz="1200" dirty="0" err="1" smtClean="0"/>
              <a:t>Kailani</a:t>
            </a:r>
            <a:r>
              <a:rPr lang="en-US" sz="1200" dirty="0" smtClean="0"/>
              <a:t> </a:t>
            </a:r>
            <a:r>
              <a:rPr lang="en-US" sz="1200" dirty="0" err="1" smtClean="0"/>
              <a:t>Fejeran</a:t>
            </a:r>
            <a:r>
              <a:rPr lang="en-US" sz="1200" dirty="0" smtClean="0"/>
              <a:t>, Marc Islas, and </a:t>
            </a:r>
            <a:r>
              <a:rPr lang="en-US" sz="1200" dirty="0" err="1" smtClean="0"/>
              <a:t>Aazik</a:t>
            </a:r>
            <a:r>
              <a:rPr lang="en-US" sz="1200" dirty="0" smtClean="0"/>
              <a:t> Chavez</a:t>
            </a:r>
          </a:p>
          <a:p>
            <a:r>
              <a:rPr lang="en-US" sz="1200" b="1" i="1" dirty="0" smtClean="0"/>
              <a:t>5</a:t>
            </a:r>
            <a:r>
              <a:rPr lang="en-US" sz="1200" b="1" i="1" baseline="30000" dirty="0" smtClean="0"/>
              <a:t>th</a:t>
            </a:r>
            <a:r>
              <a:rPr lang="en-US" sz="1200" b="1" i="1" dirty="0" smtClean="0"/>
              <a:t> Grade- </a:t>
            </a:r>
            <a:r>
              <a:rPr lang="en-US" sz="1200" dirty="0" smtClean="0"/>
              <a:t>1</a:t>
            </a:r>
            <a:r>
              <a:rPr lang="en-US" sz="1200" baseline="30000" dirty="0" smtClean="0"/>
              <a:t>st</a:t>
            </a:r>
            <a:r>
              <a:rPr lang="en-US" sz="1200" dirty="0" smtClean="0"/>
              <a:t> Aiden Gault; 2</a:t>
            </a:r>
            <a:r>
              <a:rPr lang="en-US" sz="1200" baseline="30000" dirty="0" smtClean="0"/>
              <a:t>nd</a:t>
            </a:r>
            <a:r>
              <a:rPr lang="en-US" sz="1200" dirty="0" smtClean="0"/>
              <a:t> Jayden </a:t>
            </a:r>
            <a:r>
              <a:rPr lang="en-US" sz="1200" dirty="0" err="1" smtClean="0"/>
              <a:t>Somaza</a:t>
            </a:r>
            <a:r>
              <a:rPr lang="en-US" sz="1200" dirty="0" smtClean="0"/>
              <a:t>; 3</a:t>
            </a:r>
            <a:r>
              <a:rPr lang="en-US" sz="1200" baseline="30000" dirty="0" smtClean="0"/>
              <a:t>rd</a:t>
            </a:r>
            <a:r>
              <a:rPr lang="en-US" sz="1200" dirty="0" smtClean="0"/>
              <a:t> Janessa Flores; Honorable mentions are </a:t>
            </a:r>
            <a:r>
              <a:rPr lang="en-US" sz="1200" dirty="0" err="1" smtClean="0"/>
              <a:t>Ciarra</a:t>
            </a:r>
            <a:r>
              <a:rPr lang="en-US" sz="1200" dirty="0" smtClean="0"/>
              <a:t> </a:t>
            </a:r>
            <a:r>
              <a:rPr lang="en-US" sz="1200" dirty="0" err="1" smtClean="0"/>
              <a:t>Gilworth</a:t>
            </a:r>
            <a:r>
              <a:rPr lang="en-US" sz="1200" dirty="0" smtClean="0"/>
              <a:t>, Mikey Easton, Azalea Betancourt, and Anthony </a:t>
            </a:r>
            <a:r>
              <a:rPr lang="en-US" sz="1200" dirty="0" err="1" smtClean="0"/>
              <a:t>Honghin</a:t>
            </a:r>
            <a:endParaRPr lang="en-US" sz="1200" dirty="0" smtClean="0"/>
          </a:p>
          <a:p>
            <a:r>
              <a:rPr lang="en-US" sz="1200" b="1" i="1" dirty="0" smtClean="0"/>
              <a:t>4</a:t>
            </a:r>
            <a:r>
              <a:rPr lang="en-US" sz="1200" b="1" i="1" baseline="30000" dirty="0" smtClean="0"/>
              <a:t>th</a:t>
            </a:r>
            <a:r>
              <a:rPr lang="en-US" sz="1200" b="1" i="1" dirty="0" smtClean="0"/>
              <a:t> Grade-  </a:t>
            </a:r>
            <a:r>
              <a:rPr lang="en-US" sz="1200" dirty="0" smtClean="0"/>
              <a:t>1</a:t>
            </a:r>
            <a:r>
              <a:rPr lang="en-US" sz="1200" baseline="30000" dirty="0" smtClean="0"/>
              <a:t>st</a:t>
            </a:r>
            <a:r>
              <a:rPr lang="en-US" sz="1200" dirty="0" smtClean="0"/>
              <a:t> </a:t>
            </a:r>
            <a:r>
              <a:rPr lang="en-US" sz="1200" dirty="0" err="1" smtClean="0"/>
              <a:t>DeAngelo</a:t>
            </a:r>
            <a:r>
              <a:rPr lang="en-US" sz="1200" dirty="0" smtClean="0"/>
              <a:t> Madrigal; 2</a:t>
            </a:r>
            <a:r>
              <a:rPr lang="en-US" sz="1200" baseline="30000" dirty="0" smtClean="0"/>
              <a:t>nd</a:t>
            </a:r>
            <a:r>
              <a:rPr lang="en-US" sz="1200" dirty="0" smtClean="0"/>
              <a:t> Brooke Miller; 3</a:t>
            </a:r>
            <a:r>
              <a:rPr lang="en-US" sz="1200" baseline="30000" dirty="0" smtClean="0"/>
              <a:t>rd</a:t>
            </a:r>
            <a:r>
              <a:rPr lang="en-US" sz="1200" dirty="0" smtClean="0"/>
              <a:t> Alyssa </a:t>
            </a:r>
            <a:r>
              <a:rPr lang="en-US" sz="1200" dirty="0" err="1" smtClean="0"/>
              <a:t>Sluder</a:t>
            </a:r>
            <a:r>
              <a:rPr lang="en-US" sz="1200" dirty="0" smtClean="0"/>
              <a:t>; Honorable Mentions are </a:t>
            </a:r>
            <a:r>
              <a:rPr lang="en-US" sz="1200" dirty="0" err="1" smtClean="0"/>
              <a:t>Leialli</a:t>
            </a:r>
            <a:r>
              <a:rPr lang="en-US" sz="1200" dirty="0" smtClean="0"/>
              <a:t> Garcia, Ben Michelson, Fernanda Miranda, Jade Henderson, and </a:t>
            </a:r>
            <a:r>
              <a:rPr lang="en-US" sz="1200" dirty="0" err="1" smtClean="0"/>
              <a:t>Desirey</a:t>
            </a:r>
            <a:r>
              <a:rPr lang="en-US" sz="1200" dirty="0" smtClean="0"/>
              <a:t> Franklin</a:t>
            </a:r>
          </a:p>
          <a:p>
            <a:r>
              <a:rPr lang="en-US" sz="1200" b="1" i="1" dirty="0" smtClean="0"/>
              <a:t>3</a:t>
            </a:r>
            <a:r>
              <a:rPr lang="en-US" sz="1200" b="1" i="1" baseline="30000" dirty="0" smtClean="0"/>
              <a:t>rd</a:t>
            </a:r>
            <a:r>
              <a:rPr lang="en-US" sz="1200" b="1" i="1" dirty="0" smtClean="0"/>
              <a:t> Grade- </a:t>
            </a:r>
            <a:r>
              <a:rPr lang="en-US" sz="1200" dirty="0" smtClean="0"/>
              <a:t>1</a:t>
            </a:r>
            <a:r>
              <a:rPr lang="en-US" sz="1200" baseline="30000" dirty="0" smtClean="0"/>
              <a:t>st</a:t>
            </a:r>
            <a:r>
              <a:rPr lang="en-US" sz="1200" dirty="0" smtClean="0"/>
              <a:t> Zachary </a:t>
            </a:r>
            <a:r>
              <a:rPr lang="en-US" sz="1200" dirty="0" err="1" smtClean="0"/>
              <a:t>Bengel</a:t>
            </a:r>
            <a:r>
              <a:rPr lang="en-US" sz="1200" dirty="0" smtClean="0"/>
              <a:t>; 2</a:t>
            </a:r>
            <a:r>
              <a:rPr lang="en-US" sz="1200" baseline="30000" dirty="0" smtClean="0"/>
              <a:t>nd</a:t>
            </a:r>
            <a:r>
              <a:rPr lang="en-US" sz="1200" dirty="0" smtClean="0"/>
              <a:t> Meghan McConnell; 3</a:t>
            </a:r>
            <a:r>
              <a:rPr lang="en-US" sz="1200" baseline="30000" dirty="0" smtClean="0"/>
              <a:t>rd</a:t>
            </a:r>
            <a:r>
              <a:rPr lang="en-US" sz="1200" dirty="0" smtClean="0"/>
              <a:t> Joseph Najera; Honorable mentions are Clementine Jaramillo and </a:t>
            </a:r>
            <a:r>
              <a:rPr lang="en-US" sz="1200" dirty="0" err="1" smtClean="0"/>
              <a:t>Mylena</a:t>
            </a:r>
            <a:r>
              <a:rPr lang="en-US" sz="1200" dirty="0" smtClean="0"/>
              <a:t> Jaramillo</a:t>
            </a:r>
          </a:p>
          <a:p>
            <a:r>
              <a:rPr lang="en-US" sz="1200" b="1" i="1" dirty="0" smtClean="0"/>
              <a:t>(April newsletter will have District Science Fair info!)</a:t>
            </a:r>
            <a:endParaRPr lang="en-US" sz="1400" b="1" i="1" dirty="0" smtClean="0"/>
          </a:p>
        </p:txBody>
      </p:sp>
      <p:pic>
        <p:nvPicPr>
          <p:cNvPr id="3" name="Picture 2" descr="C:\Users\jennifer_nelson\AppData\Local\Microsoft\Windows\Temporary Internet Files\Content.IE5\PJJPM39B\MC900351955[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07177" y="6046994"/>
            <a:ext cx="126592" cy="26451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ennifer_nelson\AppData\Local\Microsoft\Windows\Temporary Internet Files\Content.IE5\SV9WQWSD\MC900351971[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581882" y="6092339"/>
            <a:ext cx="293626" cy="21916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ennifer_nelson\AppData\Local\Microsoft\Windows\Temporary Internet Files\Content.IE5\19J1ZMQZ\MC900351957[1].wm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645937" y="6070321"/>
            <a:ext cx="150512" cy="241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26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710" y="152400"/>
            <a:ext cx="6172200" cy="2395209"/>
          </a:xfrm>
          <a:solidFill>
            <a:schemeClr val="bg1">
              <a:lumMod val="75000"/>
            </a:schemeClr>
          </a:solidFill>
          <a:ln w="12700">
            <a:solidFill>
              <a:schemeClr val="tx1"/>
            </a:solidFill>
          </a:ln>
          <a:scene3d>
            <a:camera prst="orthographicFront"/>
            <a:lightRig rig="threePt" dir="t"/>
          </a:scene3d>
          <a:sp3d>
            <a:bevelT/>
          </a:sp3d>
        </p:spPr>
        <p:txBody>
          <a:bodyPr>
            <a:normAutofit fontScale="90000"/>
          </a:bodyPr>
          <a:lstStyle/>
          <a:p>
            <a:r>
              <a:rPr lang="en-US" sz="2400" dirty="0" smtClean="0">
                <a:latin typeface="Aparajita" pitchFamily="34" charset="0"/>
                <a:cs typeface="Aparajita" pitchFamily="34" charset="0"/>
              </a:rPr>
              <a:t>         </a:t>
            </a:r>
            <a:r>
              <a:rPr lang="en-US" sz="1800" b="1" dirty="0" smtClean="0">
                <a:latin typeface="Comic Sans MS" pitchFamily="66" charset="0"/>
                <a:cs typeface="Aparajita" pitchFamily="34" charset="0"/>
              </a:rPr>
              <a:t>Mark your calendars for these important dates!</a:t>
            </a:r>
            <a:r>
              <a:rPr lang="en-US" sz="1400" dirty="0" smtClean="0">
                <a:latin typeface="Comic Sans MS" pitchFamily="66" charset="0"/>
                <a:cs typeface="Aparajita" pitchFamily="34" charset="0"/>
              </a:rPr>
              <a:t/>
            </a:r>
            <a:br>
              <a:rPr lang="en-US" sz="1400" dirty="0" smtClean="0">
                <a:latin typeface="Comic Sans MS" pitchFamily="66" charset="0"/>
                <a:cs typeface="Aparajita" pitchFamily="34" charset="0"/>
              </a:rPr>
            </a:br>
            <a:r>
              <a:rPr lang="en-US" sz="1400" dirty="0" smtClean="0">
                <a:latin typeface="Comic Sans MS" pitchFamily="66" charset="0"/>
                <a:cs typeface="Aparajita" pitchFamily="34" charset="0"/>
              </a:rPr>
              <a:t>March </a:t>
            </a:r>
            <a:r>
              <a:rPr lang="en-US" sz="1400" dirty="0">
                <a:latin typeface="Comic Sans MS" pitchFamily="66" charset="0"/>
                <a:cs typeface="Aparajita" pitchFamily="34" charset="0"/>
              </a:rPr>
              <a:t>9</a:t>
            </a:r>
            <a:r>
              <a:rPr lang="en-US" sz="1400" baseline="30000" dirty="0" smtClean="0">
                <a:latin typeface="Comic Sans MS" pitchFamily="66" charset="0"/>
                <a:cs typeface="Aparajita" pitchFamily="34" charset="0"/>
              </a:rPr>
              <a:t>th</a:t>
            </a:r>
            <a:r>
              <a:rPr lang="en-US" sz="1400" dirty="0" smtClean="0">
                <a:latin typeface="Comic Sans MS" pitchFamily="66" charset="0"/>
                <a:cs typeface="Aparajita" pitchFamily="34" charset="0"/>
              </a:rPr>
              <a:t>- Report Cards Go Home!</a:t>
            </a:r>
            <a:br>
              <a:rPr lang="en-US" sz="1400" dirty="0" smtClean="0">
                <a:latin typeface="Comic Sans MS" pitchFamily="66" charset="0"/>
                <a:cs typeface="Aparajita" pitchFamily="34" charset="0"/>
              </a:rPr>
            </a:br>
            <a:r>
              <a:rPr lang="en-US" sz="1400" dirty="0" smtClean="0">
                <a:latin typeface="Comic Sans MS" pitchFamily="66" charset="0"/>
                <a:cs typeface="Aparajita" pitchFamily="34" charset="0"/>
              </a:rPr>
              <a:t>March 17</a:t>
            </a:r>
            <a:r>
              <a:rPr lang="en-US" sz="1400" baseline="30000" dirty="0" smtClean="0">
                <a:latin typeface="Comic Sans MS" pitchFamily="66" charset="0"/>
                <a:cs typeface="Aparajita" pitchFamily="34" charset="0"/>
              </a:rPr>
              <a:t>th</a:t>
            </a:r>
            <a:r>
              <a:rPr lang="en-US" sz="1400" dirty="0" smtClean="0">
                <a:latin typeface="Comic Sans MS" pitchFamily="66" charset="0"/>
                <a:cs typeface="Aparajita" pitchFamily="34" charset="0"/>
              </a:rPr>
              <a:t>- PTA Meeting- Band Performance! 5:30 pm </a:t>
            </a:r>
            <a:br>
              <a:rPr lang="en-US" sz="1400" dirty="0" smtClean="0">
                <a:latin typeface="Comic Sans MS" pitchFamily="66" charset="0"/>
                <a:cs typeface="Aparajita" pitchFamily="34" charset="0"/>
              </a:rPr>
            </a:br>
            <a:r>
              <a:rPr lang="en-US" sz="1400" dirty="0" smtClean="0">
                <a:latin typeface="Comic Sans MS" pitchFamily="66" charset="0"/>
                <a:cs typeface="Aparajita" pitchFamily="34" charset="0"/>
              </a:rPr>
              <a:t>March 17</a:t>
            </a:r>
            <a:r>
              <a:rPr lang="en-US" sz="1400" baseline="30000" dirty="0" smtClean="0">
                <a:latin typeface="Comic Sans MS" pitchFamily="66" charset="0"/>
                <a:cs typeface="Aparajita" pitchFamily="34" charset="0"/>
              </a:rPr>
              <a:t>th</a:t>
            </a:r>
            <a:r>
              <a:rPr lang="en-US" sz="1400" dirty="0" smtClean="0">
                <a:latin typeface="Comic Sans MS" pitchFamily="66" charset="0"/>
                <a:cs typeface="Aparajita" pitchFamily="34" charset="0"/>
              </a:rPr>
              <a:t>- St. Patrick’s Day!</a:t>
            </a:r>
            <a:br>
              <a:rPr lang="en-US" sz="1400" dirty="0" smtClean="0">
                <a:latin typeface="Comic Sans MS" pitchFamily="66" charset="0"/>
                <a:cs typeface="Aparajita" pitchFamily="34" charset="0"/>
              </a:rPr>
            </a:br>
            <a:r>
              <a:rPr lang="en-US" sz="1400" dirty="0" smtClean="0">
                <a:latin typeface="Comic Sans MS" pitchFamily="66" charset="0"/>
                <a:cs typeface="Aparajita" pitchFamily="34" charset="0"/>
              </a:rPr>
              <a:t>March 18</a:t>
            </a:r>
            <a:r>
              <a:rPr lang="en-US" sz="1400" baseline="30000" dirty="0" smtClean="0">
                <a:latin typeface="Comic Sans MS" pitchFamily="66" charset="0"/>
                <a:cs typeface="Aparajita" pitchFamily="34" charset="0"/>
              </a:rPr>
              <a:t>th</a:t>
            </a:r>
            <a:r>
              <a:rPr lang="en-US" sz="1400" dirty="0" smtClean="0">
                <a:latin typeface="Comic Sans MS" pitchFamily="66" charset="0"/>
                <a:cs typeface="Aparajita" pitchFamily="34" charset="0"/>
              </a:rPr>
              <a:t>- 50’s Day (50 days of school left!)</a:t>
            </a:r>
            <a:br>
              <a:rPr lang="en-US" sz="1400" dirty="0" smtClean="0">
                <a:latin typeface="Comic Sans MS" pitchFamily="66" charset="0"/>
                <a:cs typeface="Aparajita" pitchFamily="34" charset="0"/>
              </a:rPr>
            </a:br>
            <a:r>
              <a:rPr lang="en-US" sz="1400" dirty="0" smtClean="0">
                <a:latin typeface="Comic Sans MS" pitchFamily="66" charset="0"/>
                <a:cs typeface="Aparajita" pitchFamily="34" charset="0"/>
              </a:rPr>
              <a:t>March 21</a:t>
            </a:r>
            <a:r>
              <a:rPr lang="en-US" sz="1400" baseline="30000" dirty="0" smtClean="0">
                <a:latin typeface="Comic Sans MS" pitchFamily="66" charset="0"/>
                <a:cs typeface="Aparajita" pitchFamily="34" charset="0"/>
              </a:rPr>
              <a:t>st</a:t>
            </a:r>
            <a:r>
              <a:rPr lang="en-US" sz="1400" dirty="0" smtClean="0">
                <a:latin typeface="Comic Sans MS" pitchFamily="66" charset="0"/>
                <a:cs typeface="Aparajita" pitchFamily="34" charset="0"/>
              </a:rPr>
              <a:t>- Jump Rope for Heart Money is due!</a:t>
            </a:r>
            <a:br>
              <a:rPr lang="en-US" sz="1400" dirty="0" smtClean="0">
                <a:latin typeface="Comic Sans MS" pitchFamily="66" charset="0"/>
                <a:cs typeface="Aparajita" pitchFamily="34" charset="0"/>
              </a:rPr>
            </a:br>
            <a:r>
              <a:rPr lang="en-US" sz="1400" dirty="0" smtClean="0">
                <a:latin typeface="Comic Sans MS" pitchFamily="66" charset="0"/>
                <a:cs typeface="Aparajita" pitchFamily="34" charset="0"/>
              </a:rPr>
              <a:t>March 24</a:t>
            </a:r>
            <a:r>
              <a:rPr lang="en-US" sz="1400" baseline="30000" dirty="0" smtClean="0">
                <a:latin typeface="Comic Sans MS" pitchFamily="66" charset="0"/>
                <a:cs typeface="Aparajita" pitchFamily="34" charset="0"/>
              </a:rPr>
              <a:t>th</a:t>
            </a:r>
            <a:r>
              <a:rPr lang="en-US" sz="1400" dirty="0" smtClean="0">
                <a:latin typeface="Comic Sans MS" pitchFamily="66" charset="0"/>
                <a:cs typeface="Aparajita" pitchFamily="34" charset="0"/>
              </a:rPr>
              <a:t>- Jump Rope for Heart Event</a:t>
            </a:r>
            <a:br>
              <a:rPr lang="en-US" sz="1400" dirty="0" smtClean="0">
                <a:latin typeface="Comic Sans MS" pitchFamily="66" charset="0"/>
                <a:cs typeface="Aparajita" pitchFamily="34" charset="0"/>
              </a:rPr>
            </a:br>
            <a:r>
              <a:rPr lang="en-US" sz="1400" dirty="0" smtClean="0">
                <a:latin typeface="Comic Sans MS" pitchFamily="66" charset="0"/>
                <a:cs typeface="Aparajita" pitchFamily="34" charset="0"/>
              </a:rPr>
              <a:t>March 25</a:t>
            </a:r>
            <a:r>
              <a:rPr lang="en-US" sz="1400" baseline="30000" dirty="0" smtClean="0">
                <a:latin typeface="Comic Sans MS" pitchFamily="66" charset="0"/>
                <a:cs typeface="Aparajita" pitchFamily="34" charset="0"/>
              </a:rPr>
              <a:t>th</a:t>
            </a:r>
            <a:r>
              <a:rPr lang="en-US" sz="1400" dirty="0" smtClean="0">
                <a:latin typeface="Comic Sans MS" pitchFamily="66" charset="0"/>
                <a:cs typeface="Aparajita" pitchFamily="34" charset="0"/>
              </a:rPr>
              <a:t>- Good Friday- No School!</a:t>
            </a:r>
            <a:br>
              <a:rPr lang="en-US" sz="1400" dirty="0" smtClean="0">
                <a:latin typeface="Comic Sans MS" pitchFamily="66" charset="0"/>
                <a:cs typeface="Aparajita" pitchFamily="34" charset="0"/>
              </a:rPr>
            </a:br>
            <a:r>
              <a:rPr lang="en-US" sz="1400" dirty="0" smtClean="0">
                <a:latin typeface="Comic Sans MS" pitchFamily="66" charset="0"/>
                <a:cs typeface="Aparajita" pitchFamily="34" charset="0"/>
              </a:rPr>
              <a:t>March 28</a:t>
            </a:r>
            <a:r>
              <a:rPr lang="en-US" sz="1400" baseline="30000" dirty="0" smtClean="0">
                <a:latin typeface="Comic Sans MS" pitchFamily="66" charset="0"/>
                <a:cs typeface="Aparajita" pitchFamily="34" charset="0"/>
              </a:rPr>
              <a:t>th</a:t>
            </a:r>
            <a:r>
              <a:rPr lang="en-US" sz="1400" dirty="0" smtClean="0">
                <a:latin typeface="Comic Sans MS" pitchFamily="66" charset="0"/>
                <a:cs typeface="Aparajita" pitchFamily="34" charset="0"/>
              </a:rPr>
              <a:t>-April 1</a:t>
            </a:r>
            <a:r>
              <a:rPr lang="en-US" sz="1400" baseline="30000" dirty="0" smtClean="0">
                <a:latin typeface="Comic Sans MS" pitchFamily="66" charset="0"/>
                <a:cs typeface="Aparajita" pitchFamily="34" charset="0"/>
              </a:rPr>
              <a:t>st</a:t>
            </a:r>
            <a:r>
              <a:rPr lang="en-US" sz="1400" dirty="0" smtClean="0">
                <a:latin typeface="Comic Sans MS" pitchFamily="66" charset="0"/>
                <a:cs typeface="Aparajita" pitchFamily="34" charset="0"/>
              </a:rPr>
              <a:t>- Spring Break- No school!</a:t>
            </a:r>
            <a:br>
              <a:rPr lang="en-US" sz="1400" dirty="0" smtClean="0">
                <a:latin typeface="Comic Sans MS" pitchFamily="66" charset="0"/>
                <a:cs typeface="Aparajita" pitchFamily="34" charset="0"/>
              </a:rPr>
            </a:br>
            <a:r>
              <a:rPr lang="en-US" sz="1400" dirty="0" smtClean="0">
                <a:latin typeface="Comic Sans MS" pitchFamily="66" charset="0"/>
                <a:cs typeface="Aparajita" pitchFamily="34" charset="0"/>
              </a:rPr>
              <a:t>April 4</a:t>
            </a:r>
            <a:r>
              <a:rPr lang="en-US" sz="1400" baseline="30000" dirty="0" smtClean="0">
                <a:latin typeface="Comic Sans MS" pitchFamily="66" charset="0"/>
                <a:cs typeface="Aparajita" pitchFamily="34" charset="0"/>
              </a:rPr>
              <a:t>th</a:t>
            </a:r>
            <a:r>
              <a:rPr lang="en-US" sz="1400" dirty="0" smtClean="0">
                <a:latin typeface="Comic Sans MS" pitchFamily="66" charset="0"/>
                <a:cs typeface="Aparajita" pitchFamily="34" charset="0"/>
              </a:rPr>
              <a:t>- School Resumes</a:t>
            </a:r>
            <a:br>
              <a:rPr lang="en-US" sz="1400" dirty="0" smtClean="0">
                <a:latin typeface="Comic Sans MS" pitchFamily="66" charset="0"/>
                <a:cs typeface="Aparajita" pitchFamily="34" charset="0"/>
              </a:rPr>
            </a:br>
            <a:endParaRPr lang="en-US" sz="1400" dirty="0">
              <a:latin typeface="Comic Sans MS" pitchFamily="66" charset="0"/>
            </a:endParaRPr>
          </a:p>
        </p:txBody>
      </p:sp>
      <p:sp>
        <p:nvSpPr>
          <p:cNvPr id="4" name="Content Placeholder 3"/>
          <p:cNvSpPr>
            <a:spLocks noGrp="1"/>
          </p:cNvSpPr>
          <p:nvPr>
            <p:ph sz="half" idx="2"/>
          </p:nvPr>
        </p:nvSpPr>
        <p:spPr>
          <a:xfrm>
            <a:off x="3386137" y="6877334"/>
            <a:ext cx="3362325" cy="2148258"/>
          </a:xfrm>
          <a:ln>
            <a:solidFill>
              <a:schemeClr val="tx1"/>
            </a:solidFill>
          </a:ln>
          <a:effectLst>
            <a:outerShdw blurRad="50800" dist="38100" dir="2700000" algn="tl" rotWithShape="0">
              <a:prstClr val="black">
                <a:alpha val="40000"/>
              </a:prstClr>
            </a:outerShdw>
          </a:effectLst>
        </p:spPr>
        <p:txBody>
          <a:bodyPr>
            <a:noAutofit/>
          </a:bodyPr>
          <a:lstStyle/>
          <a:p>
            <a:pPr marL="0" indent="0" algn="ctr">
              <a:buNone/>
            </a:pPr>
            <a:r>
              <a:rPr lang="en-US" sz="1150" u="sng" dirty="0" smtClean="0">
                <a:latin typeface="Britannic Bold" pitchFamily="34" charset="0"/>
              </a:rPr>
              <a:t>Safety Reminders!</a:t>
            </a:r>
          </a:p>
          <a:p>
            <a:r>
              <a:rPr lang="en-US" sz="1150" dirty="0" smtClean="0">
                <a:latin typeface="Britannic Bold" pitchFamily="34" charset="0"/>
              </a:rPr>
              <a:t>No U-turns while picking up students please!  </a:t>
            </a:r>
          </a:p>
          <a:p>
            <a:r>
              <a:rPr lang="en-US" sz="1150" dirty="0" smtClean="0">
                <a:latin typeface="Britannic Bold" pitchFamily="34" charset="0"/>
              </a:rPr>
              <a:t>If you are picking up students early from the office, you will be required to show ID.  This is for the safety of our students. </a:t>
            </a:r>
          </a:p>
          <a:p>
            <a:r>
              <a:rPr lang="en-US" sz="1150" dirty="0" smtClean="0">
                <a:latin typeface="Britannic Bold" pitchFamily="34" charset="0"/>
              </a:rPr>
              <a:t>Please do not drop off your students in the street.  Please park or use 3</a:t>
            </a:r>
            <a:r>
              <a:rPr lang="en-US" sz="1150" baseline="30000" dirty="0" smtClean="0">
                <a:latin typeface="Britannic Bold" pitchFamily="34" charset="0"/>
              </a:rPr>
              <a:t>rd</a:t>
            </a:r>
            <a:r>
              <a:rPr lang="en-US" sz="1150" dirty="0" smtClean="0">
                <a:latin typeface="Britannic Bold" pitchFamily="34" charset="0"/>
              </a:rPr>
              <a:t> gate!</a:t>
            </a:r>
          </a:p>
          <a:p>
            <a:r>
              <a:rPr lang="en-US" sz="1150" dirty="0" smtClean="0">
                <a:latin typeface="Britannic Bold" pitchFamily="34" charset="0"/>
              </a:rPr>
              <a:t>Please use crosswalks and sidewalks when picking up students.  We are trying to keep our school as safe as possible!  </a:t>
            </a:r>
            <a:r>
              <a:rPr lang="en-US" sz="1150" dirty="0" smtClean="0">
                <a:latin typeface="Britannic Bold" pitchFamily="34" charset="0"/>
                <a:sym typeface="Wingdings" panose="05000000000000000000" pitchFamily="2" charset="2"/>
              </a:rPr>
              <a:t></a:t>
            </a:r>
            <a:endParaRPr lang="en-US" sz="1150" dirty="0" smtClean="0">
              <a:latin typeface="Britannic Bold" pitchFamily="34" charset="0"/>
            </a:endParaRPr>
          </a:p>
        </p:txBody>
      </p:sp>
      <p:sp>
        <p:nvSpPr>
          <p:cNvPr id="6" name="TextBox 5"/>
          <p:cNvSpPr txBox="1"/>
          <p:nvPr/>
        </p:nvSpPr>
        <p:spPr>
          <a:xfrm>
            <a:off x="504825" y="2590799"/>
            <a:ext cx="6096000" cy="523220"/>
          </a:xfrm>
          <a:prstGeom prst="rect">
            <a:avLst/>
          </a:prstGeom>
          <a:noFill/>
        </p:spPr>
        <p:txBody>
          <a:bodyPr wrap="square" rtlCol="0">
            <a:spAutoFit/>
          </a:bodyPr>
          <a:lstStyle/>
          <a:p>
            <a:pPr algn="ctr"/>
            <a:r>
              <a:rPr lang="en-US" sz="2800" dirty="0" smtClean="0">
                <a:latin typeface="Aharoni" pitchFamily="2" charset="-79"/>
                <a:cs typeface="Aharoni" pitchFamily="2" charset="-79"/>
              </a:rPr>
              <a:t>Student Council News</a:t>
            </a:r>
            <a:endParaRPr lang="en-US" sz="2800" dirty="0">
              <a:latin typeface="Aharoni" pitchFamily="2" charset="-79"/>
              <a:cs typeface="Aharoni" pitchFamily="2" charset="-79"/>
            </a:endParaRPr>
          </a:p>
        </p:txBody>
      </p:sp>
      <p:pic>
        <p:nvPicPr>
          <p:cNvPr id="2050" name="Picture 2" descr="C:\Users\jennifer_nelson\AppData\Local\Microsoft\Windows\Temporary Internet Files\Content.IE5\EVXERJ8M\MC900434804[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562" y="273162"/>
            <a:ext cx="488838" cy="48883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42876" y="7467600"/>
            <a:ext cx="3124200" cy="1600438"/>
          </a:xfrm>
          <a:prstGeom prst="rect">
            <a:avLst/>
          </a:prstGeom>
          <a:solidFill>
            <a:schemeClr val="bg1">
              <a:lumMod val="85000"/>
            </a:schemeClr>
          </a:solidFill>
          <a:ln>
            <a:solidFill>
              <a:schemeClr val="tx1"/>
            </a:solidFill>
          </a:ln>
          <a:scene3d>
            <a:camera prst="orthographicFront"/>
            <a:lightRig rig="threePt" dir="t"/>
          </a:scene3d>
          <a:sp3d>
            <a:bevelT w="165100" prst="coolSlant"/>
          </a:sp3d>
        </p:spPr>
        <p:txBody>
          <a:bodyPr wrap="square" rtlCol="0">
            <a:spAutoFit/>
          </a:bodyPr>
          <a:lstStyle/>
          <a:p>
            <a:pPr algn="ctr"/>
            <a:r>
              <a:rPr lang="en-US" sz="1400" dirty="0" smtClean="0"/>
              <a:t>Don’t forget to wear red on Fridays!  Congrats to these classrooms who won the spirit awards for February!</a:t>
            </a:r>
          </a:p>
          <a:p>
            <a:pPr algn="ctr"/>
            <a:r>
              <a:rPr lang="en-US" sz="1400" dirty="0" smtClean="0"/>
              <a:t>Mrs. Alexander, Mrs. Acosta, Miss Nelson, Ms. Bourgeois, Mrs. Snyder, and Mr. Dale!</a:t>
            </a:r>
          </a:p>
          <a:p>
            <a:pPr algn="ctr"/>
            <a:r>
              <a:rPr lang="en-US" sz="1400" dirty="0" smtClean="0"/>
              <a:t> </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5854" y="8601314"/>
            <a:ext cx="291459" cy="404200"/>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7250" y="8601314"/>
            <a:ext cx="241523" cy="404202"/>
          </a:xfrm>
          <a:prstGeom prst="rect">
            <a:avLst/>
          </a:prstGeom>
        </p:spPr>
      </p:pic>
      <p:pic>
        <p:nvPicPr>
          <p:cNvPr id="2052" name="Picture 4" descr="C:\Users\jennifer_nelson\AppData\Local\Microsoft\Windows\Temporary Internet Files\Content.IE5\8V946C9G\MC90009272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6773" y="3031137"/>
            <a:ext cx="287020" cy="149271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jennifer_nelson\AppData\Local\Microsoft\Windows\Temporary Internet Files\Content.IE5\SV9WQWSD\MC90009264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0231" y="6858000"/>
            <a:ext cx="3052179" cy="4953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9579" y="5480684"/>
            <a:ext cx="1377316" cy="1377316"/>
          </a:xfrm>
          <a:prstGeom prst="rect">
            <a:avLst/>
          </a:prstGeom>
        </p:spPr>
      </p:pic>
      <p:sp>
        <p:nvSpPr>
          <p:cNvPr id="8" name="TextBox 7"/>
          <p:cNvSpPr txBox="1"/>
          <p:nvPr/>
        </p:nvSpPr>
        <p:spPr>
          <a:xfrm>
            <a:off x="1735238" y="5553075"/>
            <a:ext cx="3751161" cy="1169551"/>
          </a:xfrm>
          <a:prstGeom prst="rect">
            <a:avLst/>
          </a:prstGeom>
          <a:noFill/>
          <a:ln w="28575">
            <a:solidFill>
              <a:schemeClr val="tx1"/>
            </a:solidFill>
          </a:ln>
        </p:spPr>
        <p:txBody>
          <a:bodyPr wrap="square" rtlCol="0">
            <a:spAutoFit/>
          </a:bodyPr>
          <a:lstStyle/>
          <a:p>
            <a:pPr algn="ctr"/>
            <a:r>
              <a:rPr lang="en-US" sz="1400" dirty="0" smtClean="0">
                <a:latin typeface="Arial" panose="020B0604020202020204" pitchFamily="34" charset="0"/>
                <a:cs typeface="Arial" panose="020B0604020202020204" pitchFamily="34" charset="0"/>
              </a:rPr>
              <a:t>Jump Rope for Heart  money is due by March 21</a:t>
            </a:r>
            <a:r>
              <a:rPr lang="en-US" sz="1400" baseline="30000" dirty="0" smtClean="0">
                <a:latin typeface="Arial" panose="020B0604020202020204" pitchFamily="34" charset="0"/>
                <a:cs typeface="Arial" panose="020B0604020202020204" pitchFamily="34" charset="0"/>
              </a:rPr>
              <a:t>st  </a:t>
            </a:r>
            <a:r>
              <a:rPr lang="en-US" sz="1400" dirty="0" smtClean="0">
                <a:latin typeface="Arial" panose="020B0604020202020204" pitchFamily="34" charset="0"/>
                <a:cs typeface="Arial" panose="020B0604020202020204" pitchFamily="34" charset="0"/>
              </a:rPr>
              <a:t> to room 11!  Our school-wide event is March 24</a:t>
            </a:r>
            <a:r>
              <a:rPr lang="en-US" sz="1400" baseline="30000" dirty="0" smtClean="0">
                <a:latin typeface="Arial" panose="020B0604020202020204" pitchFamily="34" charset="0"/>
                <a:cs typeface="Arial" panose="020B0604020202020204" pitchFamily="34" charset="0"/>
              </a:rPr>
              <a:t>th</a:t>
            </a:r>
            <a:r>
              <a:rPr lang="en-US" sz="1400" dirty="0" smtClean="0">
                <a:latin typeface="Arial" panose="020B0604020202020204" pitchFamily="34" charset="0"/>
                <a:cs typeface="Arial" panose="020B0604020202020204" pitchFamily="34" charset="0"/>
              </a:rPr>
              <a:t>!  We will be asking for water bottle donations for the event!  Thank you and please send water cases to room 7! </a:t>
            </a:r>
            <a:endParaRPr lang="en-US" sz="1400" dirty="0">
              <a:latin typeface="Arial" panose="020B0604020202020204" pitchFamily="34" charset="0"/>
              <a:cs typeface="Arial" panose="020B0604020202020204" pitchFamily="34" charset="0"/>
            </a:endParaRPr>
          </a:p>
        </p:txBody>
      </p:sp>
      <p:pic>
        <p:nvPicPr>
          <p:cNvPr id="14" name="Picture 3" descr="C:\Users\jennifer_nelson\AppData\Local\Microsoft\Windows\Temporary Internet Files\Content.IE5\7KV8FBZR\22_1_1337180917[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37161" y="5617726"/>
            <a:ext cx="863664" cy="11049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Users\jennifer_nelson\AppData\Local\Microsoft\Windows\Temporary Internet Files\Content.IE5\8V946C9G\MC900092723[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23571" y="2971800"/>
            <a:ext cx="287020" cy="149271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93793" y="3031137"/>
            <a:ext cx="5629778" cy="1815882"/>
          </a:xfrm>
          <a:prstGeom prst="rect">
            <a:avLst/>
          </a:prstGeom>
          <a:noFill/>
        </p:spPr>
        <p:txBody>
          <a:bodyPr wrap="square" rtlCol="0">
            <a:spAutoFit/>
          </a:bodyPr>
          <a:lstStyle/>
          <a:p>
            <a:pPr algn="ctr"/>
            <a:r>
              <a:rPr lang="en-US" sz="2000" b="1" i="1" dirty="0" smtClean="0"/>
              <a:t>2</a:t>
            </a:r>
            <a:r>
              <a:rPr lang="en-US" sz="2000" b="1" i="1" baseline="30000" dirty="0" smtClean="0"/>
              <a:t>nd</a:t>
            </a:r>
            <a:r>
              <a:rPr lang="en-US" sz="2000" b="1" i="1" dirty="0" smtClean="0"/>
              <a:t> and 3</a:t>
            </a:r>
            <a:r>
              <a:rPr lang="en-US" sz="2000" b="1" i="1" baseline="30000" dirty="0" smtClean="0"/>
              <a:t>rd</a:t>
            </a:r>
            <a:r>
              <a:rPr lang="en-US" sz="2000" b="1" i="1" dirty="0" smtClean="0"/>
              <a:t> Grade </a:t>
            </a:r>
            <a:r>
              <a:rPr lang="en-US" sz="2000" b="1" i="1" dirty="0"/>
              <a:t> Carnival March </a:t>
            </a:r>
            <a:r>
              <a:rPr lang="en-US" sz="2000" b="1" i="1" dirty="0" smtClean="0"/>
              <a:t>22</a:t>
            </a:r>
            <a:r>
              <a:rPr lang="en-US" sz="2000" b="1" i="1" baseline="30000" dirty="0" smtClean="0"/>
              <a:t>nd</a:t>
            </a:r>
            <a:r>
              <a:rPr lang="en-US" sz="2000" b="1" i="1" dirty="0" smtClean="0"/>
              <a:t>, 5-6:30</a:t>
            </a:r>
            <a:r>
              <a:rPr lang="en-US" sz="2000" b="1" i="1" dirty="0"/>
              <a:t> </a:t>
            </a:r>
            <a:r>
              <a:rPr lang="en-US" sz="2000" b="1" i="1" dirty="0" smtClean="0"/>
              <a:t>pm in the cafeteria!</a:t>
            </a:r>
            <a:endParaRPr lang="en-US" sz="2000" b="1" i="1" dirty="0"/>
          </a:p>
          <a:p>
            <a:pPr algn="ctr"/>
            <a:r>
              <a:rPr lang="en-US" dirty="0"/>
              <a:t>Come celebrate a craic event with an Irish </a:t>
            </a:r>
            <a:r>
              <a:rPr lang="en-US" dirty="0" smtClean="0"/>
              <a:t>twist!  Hang </a:t>
            </a:r>
            <a:r>
              <a:rPr lang="en-US" dirty="0"/>
              <a:t>out with some wacky leprechauns and test your luck with games, prizes, and learning! </a:t>
            </a:r>
            <a:r>
              <a:rPr lang="en-US" dirty="0" smtClean="0"/>
              <a:t> Keep </a:t>
            </a:r>
            <a:r>
              <a:rPr lang="en-US" dirty="0"/>
              <a:t>a look out for more green information coming home </a:t>
            </a:r>
            <a:r>
              <a:rPr lang="en-US" dirty="0" smtClean="0"/>
              <a:t>soon!!</a:t>
            </a:r>
            <a:endParaRPr lang="en-US" dirty="0"/>
          </a:p>
        </p:txBody>
      </p:sp>
      <p:pic>
        <p:nvPicPr>
          <p:cNvPr id="1026" name="Picture 2" descr="C:\Users\jennifer_nelson\AppData\Local\Microsoft\Windows\Temporary Internet Files\Content.IE5\7KV8FBZR\leprechaun-presenting-23279040[1].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72425" y="4774628"/>
            <a:ext cx="472514" cy="706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569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3948" y="4953000"/>
            <a:ext cx="6617440" cy="1723549"/>
          </a:xfrm>
          <a:prstGeom prst="rect">
            <a:avLst/>
          </a:prstGeom>
        </p:spPr>
        <p:txBody>
          <a:bodyPr wrap="square">
            <a:spAutoFit/>
          </a:bodyPr>
          <a:lstStyle/>
          <a:p>
            <a:pPr algn="ctr"/>
            <a:r>
              <a:rPr lang="en-US" sz="1400" dirty="0">
                <a:latin typeface="Eras Medium ITC" pitchFamily="34" charset="0"/>
                <a:ea typeface="FangSong" pitchFamily="49" charset="-122"/>
                <a:cs typeface="Aparajita" pitchFamily="34" charset="0"/>
              </a:rPr>
              <a:t>Here are </a:t>
            </a:r>
            <a:r>
              <a:rPr lang="en-US" sz="1400" b="1" i="1" dirty="0">
                <a:latin typeface="Eras Medium ITC" pitchFamily="34" charset="0"/>
                <a:ea typeface="FangSong" pitchFamily="49" charset="-122"/>
                <a:cs typeface="Aparajita" pitchFamily="34" charset="0"/>
              </a:rPr>
              <a:t>just a few </a:t>
            </a:r>
            <a:r>
              <a:rPr lang="en-US" sz="1400" dirty="0">
                <a:latin typeface="Eras Medium ITC" pitchFamily="34" charset="0"/>
                <a:ea typeface="FangSong" pitchFamily="49" charset="-122"/>
                <a:cs typeface="Aparajita" pitchFamily="34" charset="0"/>
              </a:rPr>
              <a:t>of the names of students who have been “Caught Being Good” recently here at Henderson:</a:t>
            </a:r>
            <a:r>
              <a:rPr lang="en-US" sz="1400" dirty="0">
                <a:latin typeface="Forte" panose="03060902040502070203" pitchFamily="66" charset="0"/>
                <a:ea typeface="FangSong" pitchFamily="49" charset="-122"/>
                <a:cs typeface="Aparajita" pitchFamily="34" charset="0"/>
              </a:rPr>
              <a:t> </a:t>
            </a:r>
            <a:r>
              <a:rPr lang="en-US" sz="1400" dirty="0">
                <a:latin typeface="Eras Medium ITC" pitchFamily="34" charset="0"/>
                <a:ea typeface="FangSong" pitchFamily="49" charset="-122"/>
                <a:cs typeface="Aparajita" pitchFamily="34" charset="0"/>
              </a:rPr>
              <a:t>Congratulations and keep up the great behavior!   </a:t>
            </a:r>
            <a:r>
              <a:rPr lang="en-US" sz="1200" dirty="0" smtClean="0">
                <a:latin typeface="Elephant" panose="02020904090505020303" pitchFamily="18" charset="0"/>
                <a:ea typeface="FangSong" pitchFamily="49" charset="-122"/>
                <a:cs typeface="Aparajita" pitchFamily="34" charset="0"/>
              </a:rPr>
              <a:t>Landon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7), Ashlynn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6), Roberta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16), </a:t>
            </a:r>
            <a:r>
              <a:rPr lang="en-US" sz="1200" dirty="0" err="1" smtClean="0">
                <a:latin typeface="Elephant" panose="02020904090505020303" pitchFamily="18" charset="0"/>
                <a:ea typeface="FangSong" pitchFamily="49" charset="-122"/>
                <a:cs typeface="Aparajita" pitchFamily="34" charset="0"/>
              </a:rPr>
              <a:t>Anastasius</a:t>
            </a:r>
            <a:r>
              <a:rPr lang="en-US" sz="1200" dirty="0" smtClean="0">
                <a:latin typeface="Elephant" panose="02020904090505020303" pitchFamily="18" charset="0"/>
                <a:ea typeface="FangSong" pitchFamily="49" charset="-122"/>
                <a:cs typeface="Aparajita" pitchFamily="34" charset="0"/>
              </a:rPr>
              <a:t>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5), </a:t>
            </a:r>
            <a:r>
              <a:rPr lang="en-US" sz="1200" dirty="0" err="1" smtClean="0">
                <a:latin typeface="Elephant" panose="02020904090505020303" pitchFamily="18" charset="0"/>
                <a:ea typeface="FangSong" pitchFamily="49" charset="-122"/>
                <a:cs typeface="Aparajita" pitchFamily="34" charset="0"/>
              </a:rPr>
              <a:t>Issac</a:t>
            </a:r>
            <a:r>
              <a:rPr lang="en-US" sz="1200" dirty="0" smtClean="0">
                <a:latin typeface="Elephant" panose="02020904090505020303" pitchFamily="18" charset="0"/>
                <a:ea typeface="FangSong" pitchFamily="49" charset="-122"/>
                <a:cs typeface="Aparajita" pitchFamily="34" charset="0"/>
              </a:rPr>
              <a:t>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7), Sai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K3), Lily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1), Krista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5), Diego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2), Izabella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4), Diana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11), Eliana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5), Emelia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33), Isaiah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1), </a:t>
            </a:r>
            <a:r>
              <a:rPr lang="en-US" sz="1200" dirty="0" err="1" smtClean="0">
                <a:latin typeface="Elephant" panose="02020904090505020303" pitchFamily="18" charset="0"/>
                <a:ea typeface="FangSong" pitchFamily="49" charset="-122"/>
                <a:cs typeface="Aparajita" pitchFamily="34" charset="0"/>
              </a:rPr>
              <a:t>Alixiz</a:t>
            </a:r>
            <a:r>
              <a:rPr lang="en-US" sz="1200" dirty="0" smtClean="0">
                <a:latin typeface="Elephant" panose="02020904090505020303" pitchFamily="18" charset="0"/>
                <a:ea typeface="FangSong" pitchFamily="49" charset="-122"/>
                <a:cs typeface="Aparajita" pitchFamily="34" charset="0"/>
              </a:rPr>
              <a:t>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15), Serena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15), </a:t>
            </a:r>
            <a:r>
              <a:rPr lang="en-US" sz="1200" dirty="0" err="1" smtClean="0">
                <a:latin typeface="Elephant" panose="02020904090505020303" pitchFamily="18" charset="0"/>
                <a:ea typeface="FangSong" pitchFamily="49" charset="-122"/>
                <a:cs typeface="Aparajita" pitchFamily="34" charset="0"/>
              </a:rPr>
              <a:t>Elcapone</a:t>
            </a:r>
            <a:r>
              <a:rPr lang="en-US" sz="1200" dirty="0" smtClean="0">
                <a:latin typeface="Elephant" panose="02020904090505020303" pitchFamily="18" charset="0"/>
                <a:ea typeface="FangSong" pitchFamily="49" charset="-122"/>
                <a:cs typeface="Aparajita" pitchFamily="34" charset="0"/>
              </a:rPr>
              <a:t>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33), and Justin (</a:t>
            </a:r>
            <a:r>
              <a:rPr lang="en-US" sz="1200" dirty="0" err="1" smtClean="0">
                <a:latin typeface="Elephant" panose="02020904090505020303" pitchFamily="18" charset="0"/>
                <a:ea typeface="FangSong" pitchFamily="49" charset="-122"/>
                <a:cs typeface="Aparajita" pitchFamily="34" charset="0"/>
              </a:rPr>
              <a:t>rm</a:t>
            </a:r>
            <a:r>
              <a:rPr lang="en-US" sz="1200" dirty="0" smtClean="0">
                <a:latin typeface="Elephant" panose="02020904090505020303" pitchFamily="18" charset="0"/>
                <a:ea typeface="FangSong" pitchFamily="49" charset="-122"/>
                <a:cs typeface="Aparajita" pitchFamily="34" charset="0"/>
              </a:rPr>
              <a:t> 12).    </a:t>
            </a:r>
            <a:r>
              <a:rPr lang="en-US" sz="1200" dirty="0">
                <a:latin typeface="Eras Medium ITC" pitchFamily="34" charset="0"/>
                <a:ea typeface="FangSong" pitchFamily="49" charset="-122"/>
                <a:cs typeface="Aparajita" pitchFamily="34" charset="0"/>
              </a:rPr>
              <a:t/>
            </a:r>
            <a:br>
              <a:rPr lang="en-US" sz="1200" dirty="0">
                <a:latin typeface="Eras Medium ITC" pitchFamily="34" charset="0"/>
                <a:ea typeface="FangSong" pitchFamily="49" charset="-122"/>
                <a:cs typeface="Aparajita" pitchFamily="34" charset="0"/>
              </a:rPr>
            </a:br>
            <a:r>
              <a:rPr lang="en-US" sz="1400" dirty="0">
                <a:latin typeface="MV Boli" panose="02000500030200090000" pitchFamily="2" charset="0"/>
                <a:ea typeface="FangSong" pitchFamily="49" charset="-122"/>
                <a:cs typeface="MV Boli" panose="02000500030200090000" pitchFamily="2" charset="0"/>
              </a:rPr>
              <a:t>People are watching you!  Remember to </a:t>
            </a:r>
            <a:r>
              <a:rPr lang="en-US" sz="1400" b="1" dirty="0">
                <a:latin typeface="MV Boli" panose="02000500030200090000" pitchFamily="2" charset="0"/>
                <a:ea typeface="FangSong" pitchFamily="49" charset="-122"/>
                <a:cs typeface="MV Boli" panose="02000500030200090000" pitchFamily="2" charset="0"/>
              </a:rPr>
              <a:t>Be Responsible</a:t>
            </a:r>
            <a:r>
              <a:rPr lang="en-US" sz="1400" dirty="0">
                <a:latin typeface="MV Boli" panose="02000500030200090000" pitchFamily="2" charset="0"/>
                <a:ea typeface="FangSong" pitchFamily="49" charset="-122"/>
                <a:cs typeface="MV Boli" panose="02000500030200090000" pitchFamily="2" charset="0"/>
              </a:rPr>
              <a:t>, </a:t>
            </a:r>
            <a:r>
              <a:rPr lang="en-US" sz="1400" b="1" dirty="0">
                <a:latin typeface="MV Boli" panose="02000500030200090000" pitchFamily="2" charset="0"/>
                <a:ea typeface="FangSong" pitchFamily="49" charset="-122"/>
                <a:cs typeface="MV Boli" panose="02000500030200090000" pitchFamily="2" charset="0"/>
              </a:rPr>
              <a:t>Be Respectful</a:t>
            </a:r>
            <a:r>
              <a:rPr lang="en-US" sz="1400" dirty="0">
                <a:latin typeface="MV Boli" panose="02000500030200090000" pitchFamily="2" charset="0"/>
                <a:ea typeface="FangSong" pitchFamily="49" charset="-122"/>
                <a:cs typeface="MV Boli" panose="02000500030200090000" pitchFamily="2" charset="0"/>
              </a:rPr>
              <a:t>, and </a:t>
            </a:r>
            <a:r>
              <a:rPr lang="en-US" sz="1400" b="1" dirty="0">
                <a:latin typeface="MV Boli" panose="02000500030200090000" pitchFamily="2" charset="0"/>
                <a:ea typeface="FangSong" pitchFamily="49" charset="-122"/>
                <a:cs typeface="MV Boli" panose="02000500030200090000" pitchFamily="2" charset="0"/>
              </a:rPr>
              <a:t>Be Safe</a:t>
            </a:r>
            <a:r>
              <a:rPr lang="en-US" sz="1400" dirty="0">
                <a:latin typeface="MV Boli" panose="02000500030200090000" pitchFamily="2" charset="0"/>
                <a:ea typeface="FangSong" pitchFamily="49" charset="-122"/>
                <a:cs typeface="MV Boli" panose="02000500030200090000" pitchFamily="2" charset="0"/>
              </a:rPr>
              <a:t>!</a:t>
            </a:r>
            <a:endParaRPr lang="en-US" sz="1400" dirty="0"/>
          </a:p>
        </p:txBody>
      </p:sp>
      <p:sp>
        <p:nvSpPr>
          <p:cNvPr id="11" name="Rectangle 10"/>
          <p:cNvSpPr/>
          <p:nvPr/>
        </p:nvSpPr>
        <p:spPr>
          <a:xfrm>
            <a:off x="1600201" y="228600"/>
            <a:ext cx="3598212" cy="914400"/>
          </a:xfrm>
          <a:prstGeom prst="rect">
            <a:avLst/>
          </a:prstGeom>
          <a:noFill/>
        </p:spPr>
        <p:txBody>
          <a:bodyPr wrap="none" lIns="91440" tIns="45720" rIns="91440" bIns="45720">
            <a:prstTxWarp prst="textChevron">
              <a:avLst/>
            </a:prstTxWarp>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PBIS News!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13" name="Picture 2" descr="ANd9GcToUQKrnt7Kww-3-ZgRc1QV76321jnOBen5obCGPWv5gp4DI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09095"/>
            <a:ext cx="690316" cy="605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ANd9GcToUQKrnt7Kww-3-ZgRc1QV76321jnOBen5obCGPWv5gp4DI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97912" y="228600"/>
            <a:ext cx="690315" cy="605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3948" y="7273411"/>
            <a:ext cx="2476852" cy="1692771"/>
          </a:xfrm>
          <a:prstGeom prst="rect">
            <a:avLst/>
          </a:prstGeom>
          <a:noFill/>
          <a:ln w="28575">
            <a:solidFill>
              <a:schemeClr val="tx1">
                <a:lumMod val="95000"/>
                <a:lumOff val="5000"/>
              </a:schemeClr>
            </a:solidFill>
            <a:prstDash val="dash"/>
          </a:ln>
        </p:spPr>
        <p:txBody>
          <a:bodyPr wrap="square" rtlCol="0">
            <a:spAutoFit/>
          </a:bodyPr>
          <a:lstStyle/>
          <a:p>
            <a:r>
              <a:rPr lang="en-US" sz="1300" i="1" u="sng" dirty="0" smtClean="0">
                <a:latin typeface="Arial Rounded MT Bold" panose="020F0704030504030204" pitchFamily="34" charset="0"/>
              </a:rPr>
              <a:t>Parents</a:t>
            </a:r>
            <a:r>
              <a:rPr lang="en-US" sz="1300" dirty="0" smtClean="0">
                <a:latin typeface="Arial Rounded MT Bold" panose="020F0704030504030204" pitchFamily="34" charset="0"/>
              </a:rPr>
              <a:t>:  Please remind your students to keep their hands to themselves!  We have been having a problem with this and with aggression on the playground!  Please help us keep our playground safe! </a:t>
            </a:r>
            <a:endParaRPr lang="en-US" sz="1300" dirty="0">
              <a:latin typeface="Arial Rounded MT Bold" panose="020F0704030504030204" pitchFamily="34" charset="0"/>
            </a:endParaRPr>
          </a:p>
        </p:txBody>
      </p:sp>
      <p:sp>
        <p:nvSpPr>
          <p:cNvPr id="9" name="TextBox 8"/>
          <p:cNvSpPr txBox="1"/>
          <p:nvPr/>
        </p:nvSpPr>
        <p:spPr>
          <a:xfrm>
            <a:off x="3429000" y="7052100"/>
            <a:ext cx="2362200" cy="830997"/>
          </a:xfrm>
          <a:prstGeom prst="rect">
            <a:avLst/>
          </a:prstGeom>
          <a:noFill/>
        </p:spPr>
        <p:txBody>
          <a:bodyPr wrap="square" rtlCol="0">
            <a:spAutoFit/>
          </a:bodyPr>
          <a:lstStyle/>
          <a:p>
            <a:pPr algn="ctr"/>
            <a:r>
              <a:rPr lang="en-US" sz="1600" b="1" dirty="0" smtClean="0">
                <a:latin typeface="Castellar" panose="020A0402060406010301" pitchFamily="18" charset="0"/>
              </a:rPr>
              <a:t>Pizza with the Principal!</a:t>
            </a:r>
          </a:p>
          <a:p>
            <a:pPr algn="ctr"/>
            <a:r>
              <a:rPr lang="en-US" sz="1600" b="1" dirty="0" smtClean="0">
                <a:latin typeface="Castellar" panose="020A0402060406010301" pitchFamily="18" charset="0"/>
              </a:rPr>
              <a:t>Congrats!!</a:t>
            </a:r>
            <a:endParaRPr lang="en-US" sz="1600" b="1" dirty="0">
              <a:latin typeface="Castellar" panose="020A0402060406010301" pitchFamily="18" charset="0"/>
            </a:endParaRPr>
          </a:p>
        </p:txBody>
      </p:sp>
      <p:pic>
        <p:nvPicPr>
          <p:cNvPr id="1027" name="Picture 3" descr="C:\Users\jennifer_nelson\AppData\Local\Microsoft\Windows\Temporary Internet Files\Content.IE5\9Z2LUMRR\pizza[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6991349"/>
            <a:ext cx="868519" cy="651389"/>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2651121" y="7916885"/>
            <a:ext cx="4187829" cy="1077218"/>
          </a:xfrm>
          <a:prstGeom prst="rect">
            <a:avLst/>
          </a:prstGeom>
          <a:noFill/>
        </p:spPr>
        <p:txBody>
          <a:bodyPr wrap="square" rtlCol="0">
            <a:spAutoFit/>
          </a:bodyPr>
          <a:lstStyle/>
          <a:p>
            <a:pPr algn="ctr"/>
            <a:r>
              <a:rPr lang="en-US" sz="1600" b="1" dirty="0" smtClean="0">
                <a:latin typeface="Bradley Hand ITC" panose="03070402050302030203" pitchFamily="66" charset="0"/>
              </a:rPr>
              <a:t>Aaden and Logan(</a:t>
            </a:r>
            <a:r>
              <a:rPr lang="en-US" sz="1600" b="1" dirty="0" err="1" smtClean="0">
                <a:latin typeface="Bradley Hand ITC" panose="03070402050302030203" pitchFamily="66" charset="0"/>
              </a:rPr>
              <a:t>rm</a:t>
            </a:r>
            <a:r>
              <a:rPr lang="en-US" sz="1600" b="1" dirty="0" smtClean="0">
                <a:latin typeface="Bradley Hand ITC" panose="03070402050302030203" pitchFamily="66" charset="0"/>
              </a:rPr>
              <a:t> 1), Enrique and Eliana(</a:t>
            </a:r>
            <a:r>
              <a:rPr lang="en-US" sz="1600" b="1" dirty="0" err="1" smtClean="0">
                <a:latin typeface="Bradley Hand ITC" panose="03070402050302030203" pitchFamily="66" charset="0"/>
              </a:rPr>
              <a:t>rm</a:t>
            </a:r>
            <a:r>
              <a:rPr lang="en-US" sz="1600" b="1" dirty="0" smtClean="0">
                <a:latin typeface="Bradley Hand ITC" panose="03070402050302030203" pitchFamily="66" charset="0"/>
              </a:rPr>
              <a:t> 5), Ashlynn, Charlene, Jeremiah, and Ryan (</a:t>
            </a:r>
            <a:r>
              <a:rPr lang="en-US" sz="1600" b="1" dirty="0" err="1" smtClean="0">
                <a:latin typeface="Bradley Hand ITC" panose="03070402050302030203" pitchFamily="66" charset="0"/>
              </a:rPr>
              <a:t>rm</a:t>
            </a:r>
            <a:r>
              <a:rPr lang="en-US" sz="1600" b="1" dirty="0" smtClean="0">
                <a:latin typeface="Bradley Hand ITC" panose="03070402050302030203" pitchFamily="66" charset="0"/>
              </a:rPr>
              <a:t> 6), Landon (</a:t>
            </a:r>
            <a:r>
              <a:rPr lang="en-US" sz="1600" b="1" dirty="0" err="1" smtClean="0">
                <a:latin typeface="Bradley Hand ITC" panose="03070402050302030203" pitchFamily="66" charset="0"/>
              </a:rPr>
              <a:t>rm</a:t>
            </a:r>
            <a:r>
              <a:rPr lang="en-US" sz="1600" b="1" dirty="0" smtClean="0">
                <a:latin typeface="Bradley Hand ITC" panose="03070402050302030203" pitchFamily="66" charset="0"/>
              </a:rPr>
              <a:t> </a:t>
            </a:r>
            <a:r>
              <a:rPr lang="en-US" sz="1600" b="1" dirty="0">
                <a:latin typeface="Bradley Hand ITC" panose="03070402050302030203" pitchFamily="66" charset="0"/>
              </a:rPr>
              <a:t>7</a:t>
            </a:r>
            <a:r>
              <a:rPr lang="en-US" sz="1600" b="1" dirty="0" smtClean="0">
                <a:latin typeface="Bradley Hand ITC" panose="03070402050302030203" pitchFamily="66" charset="0"/>
              </a:rPr>
              <a:t>), Aryana and Angelica (</a:t>
            </a:r>
            <a:r>
              <a:rPr lang="en-US" sz="1600" b="1" dirty="0" err="1" smtClean="0">
                <a:latin typeface="Bradley Hand ITC" panose="03070402050302030203" pitchFamily="66" charset="0"/>
              </a:rPr>
              <a:t>rm</a:t>
            </a:r>
            <a:r>
              <a:rPr lang="en-US" sz="1600" b="1" dirty="0" smtClean="0">
                <a:latin typeface="Bradley Hand ITC" panose="03070402050302030203" pitchFamily="66" charset="0"/>
              </a:rPr>
              <a:t> 13), and Kendal (</a:t>
            </a:r>
            <a:r>
              <a:rPr lang="en-US" sz="1600" b="1" dirty="0" err="1" smtClean="0">
                <a:latin typeface="Bradley Hand ITC" panose="03070402050302030203" pitchFamily="66" charset="0"/>
              </a:rPr>
              <a:t>rm</a:t>
            </a:r>
            <a:r>
              <a:rPr lang="en-US" sz="1600" b="1" dirty="0" smtClean="0">
                <a:latin typeface="Bradley Hand ITC" panose="03070402050302030203" pitchFamily="66" charset="0"/>
              </a:rPr>
              <a:t> 17).</a:t>
            </a:r>
            <a:endParaRPr lang="en-US" sz="1600" b="1" dirty="0">
              <a:latin typeface="Bradley Hand ITC" panose="03070402050302030203" pitchFamily="66" charset="0"/>
            </a:endParaRPr>
          </a:p>
        </p:txBody>
      </p:sp>
      <p:pic>
        <p:nvPicPr>
          <p:cNvPr id="17" name="Picture 2" descr="C:\Users\jennifer_nelson\AppData\Local\Microsoft\Windows\Temporary Internet Files\Content.IE5\5IWVWTPO\pizza-cartoon-photoxpress_18240012[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88387" y="6991349"/>
            <a:ext cx="11430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0090" y="1402168"/>
            <a:ext cx="1867252" cy="445682"/>
          </a:xfrm>
          <a:prstGeom prst="rect">
            <a:avLst/>
          </a:prstGeom>
        </p:spPr>
      </p:pic>
      <p:sp>
        <p:nvSpPr>
          <p:cNvPr id="3" name="TextBox 2"/>
          <p:cNvSpPr txBox="1"/>
          <p:nvPr/>
        </p:nvSpPr>
        <p:spPr>
          <a:xfrm>
            <a:off x="113948" y="1304925"/>
            <a:ext cx="2286001" cy="3046988"/>
          </a:xfrm>
          <a:prstGeom prst="rect">
            <a:avLst/>
          </a:prstGeom>
          <a:noFill/>
          <a:ln w="19050">
            <a:solidFill>
              <a:schemeClr val="tx1"/>
            </a:solidFill>
          </a:ln>
        </p:spPr>
        <p:txBody>
          <a:bodyPr wrap="square" rtlCol="0">
            <a:spAutoFit/>
          </a:bodyPr>
          <a:lstStyle/>
          <a:p>
            <a:endParaRPr lang="en-US" sz="1600" dirty="0" smtClean="0">
              <a:latin typeface="Arial Rounded MT Bold" panose="020F0704030504030204" pitchFamily="34" charset="0"/>
            </a:endParaRPr>
          </a:p>
          <a:p>
            <a:endParaRPr lang="en-US" sz="1600" dirty="0">
              <a:latin typeface="Arial Rounded MT Bold" panose="020F0704030504030204" pitchFamily="34" charset="0"/>
            </a:endParaRPr>
          </a:p>
          <a:p>
            <a:pPr algn="ctr"/>
            <a:r>
              <a:rPr lang="en-US" sz="1600" dirty="0" smtClean="0">
                <a:latin typeface="Arial Rounded MT Bold" panose="020F0704030504030204" pitchFamily="34" charset="0"/>
              </a:rPr>
              <a:t>Henderson wants to say a very special “Thank You!” to our Barstow Wal-Mart, who donated gift cards to be raffled off to reward students who are behaving so well around our campus!</a:t>
            </a:r>
            <a:endParaRPr lang="en-US" sz="1600" dirty="0">
              <a:latin typeface="Arial Rounded MT Bold" panose="020F0704030504030204" pitchFamily="34" charset="0"/>
            </a:endParaRPr>
          </a:p>
        </p:txBody>
      </p:sp>
      <p:sp>
        <p:nvSpPr>
          <p:cNvPr id="4" name="TextBox 3"/>
          <p:cNvSpPr txBox="1"/>
          <p:nvPr/>
        </p:nvSpPr>
        <p:spPr>
          <a:xfrm>
            <a:off x="2514600" y="1304925"/>
            <a:ext cx="4216788" cy="1400383"/>
          </a:xfrm>
          <a:prstGeom prst="rect">
            <a:avLst/>
          </a:prstGeom>
          <a:noFill/>
          <a:ln w="19050">
            <a:solidFill>
              <a:schemeClr val="tx1"/>
            </a:solidFill>
            <a:prstDash val="sysDot"/>
          </a:ln>
        </p:spPr>
        <p:txBody>
          <a:bodyPr wrap="square" rtlCol="0">
            <a:spAutoFit/>
          </a:bodyPr>
          <a:lstStyle/>
          <a:p>
            <a:pPr algn="ctr"/>
            <a:r>
              <a:rPr lang="en-US" sz="1700" dirty="0" smtClean="0">
                <a:latin typeface="Aparajita" panose="020B0604020202020204" pitchFamily="34" charset="0"/>
                <a:cs typeface="Aparajita" panose="020B0604020202020204" pitchFamily="34" charset="0"/>
              </a:rPr>
              <a:t>Room 13 is working very hard to earn Husky Stamps!  Students are reminding each other about being responsible, respectful, and safe with their choices.  They are being more responsible with their homework to earn stickers and classroom rewards.   Way to go Room 13!</a:t>
            </a:r>
            <a:endParaRPr lang="en-US" sz="1700" dirty="0">
              <a:latin typeface="Aparajita" panose="020B0604020202020204" pitchFamily="34" charset="0"/>
              <a:cs typeface="Aparajita" panose="020B0604020202020204" pitchFamily="34" charset="0"/>
            </a:endParaRPr>
          </a:p>
        </p:txBody>
      </p:sp>
      <p:sp>
        <p:nvSpPr>
          <p:cNvPr id="5" name="TextBox 4"/>
          <p:cNvSpPr txBox="1"/>
          <p:nvPr/>
        </p:nvSpPr>
        <p:spPr>
          <a:xfrm>
            <a:off x="2501706" y="2966918"/>
            <a:ext cx="4216788" cy="1384995"/>
          </a:xfrm>
          <a:prstGeom prst="rect">
            <a:avLst/>
          </a:prstGeom>
          <a:noFill/>
          <a:ln w="38100" cmpd="dbl">
            <a:solidFill>
              <a:schemeClr val="tx1"/>
            </a:solidFill>
          </a:ln>
        </p:spPr>
        <p:txBody>
          <a:bodyPr wrap="square" rtlCol="0">
            <a:spAutoFit/>
          </a:bodyPr>
          <a:lstStyle/>
          <a:p>
            <a:pPr algn="ctr"/>
            <a:r>
              <a:rPr lang="en-US" sz="1400" dirty="0" smtClean="0">
                <a:latin typeface="Arial Narrow" panose="020B0606020202030204" pitchFamily="34" charset="0"/>
              </a:rPr>
              <a:t>Room 2 is working hard toward earning Husky Bucks!  Congrats to </a:t>
            </a:r>
            <a:r>
              <a:rPr lang="en-US" sz="1400" dirty="0" err="1" smtClean="0">
                <a:latin typeface="Arial Narrow" panose="020B0606020202030204" pitchFamily="34" charset="0"/>
              </a:rPr>
              <a:t>Eunica</a:t>
            </a:r>
            <a:r>
              <a:rPr lang="en-US" sz="1400" dirty="0" smtClean="0">
                <a:latin typeface="Arial Narrow" panose="020B0606020202030204" pitchFamily="34" charset="0"/>
              </a:rPr>
              <a:t> and Mia for filling them up!  One important trait we have talked about all year is learning to be honest.  Although we may make bad choices, we must learn to tell the truth and find solutions.  Lies stink up our hearts.  No stinky hearts in Room 2!</a:t>
            </a:r>
            <a:endParaRPr lang="en-US" sz="1400" dirty="0">
              <a:latin typeface="Arial Narrow" panose="020B0606020202030204" pitchFamily="34" charset="0"/>
            </a:endParaRPr>
          </a:p>
        </p:txBody>
      </p:sp>
    </p:spTree>
    <p:extLst>
      <p:ext uri="{BB962C8B-B14F-4D97-AF65-F5344CB8AC3E}">
        <p14:creationId xmlns:p14="http://schemas.microsoft.com/office/powerpoint/2010/main" val="1368194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95275" y="42478"/>
            <a:ext cx="653557" cy="643322"/>
          </a:xfrm>
        </p:spPr>
      </p:pic>
      <p:sp>
        <p:nvSpPr>
          <p:cNvPr id="4" name="Content Placeholder 3"/>
          <p:cNvSpPr>
            <a:spLocks noGrp="1"/>
          </p:cNvSpPr>
          <p:nvPr>
            <p:ph sz="half" idx="2"/>
          </p:nvPr>
        </p:nvSpPr>
        <p:spPr>
          <a:xfrm>
            <a:off x="3805427" y="8000738"/>
            <a:ext cx="3014472" cy="681788"/>
          </a:xfrm>
        </p:spPr>
        <p:txBody>
          <a:bodyPr>
            <a:normAutofit/>
          </a:bodyPr>
          <a:lstStyle/>
          <a:p>
            <a:pPr marL="0" indent="0" algn="ctr">
              <a:buNone/>
            </a:pPr>
            <a:r>
              <a:rPr lang="en-US" sz="1200" dirty="0" smtClean="0">
                <a:latin typeface="Century" panose="02040604050505020304" pitchFamily="18" charset="0"/>
              </a:rPr>
              <a:t>Keep saving those can tabs to help the Ronald McDonald House!</a:t>
            </a:r>
          </a:p>
        </p:txBody>
      </p:sp>
      <p:pic>
        <p:nvPicPr>
          <p:cNvPr id="3074" name="Picture 2" descr="C:\Users\jennifer_nelson\AppData\Local\Microsoft\Windows\Temporary Internet Files\Content.IE5\T8GJ2UWC\MP90044872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3076" y="8458200"/>
            <a:ext cx="470393" cy="371312"/>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ANd9GcS-x1Gt3JVGkISiE2NfcRfrXFidvmdtVHIehvHLujZ_XNEDGkd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6229" y="8458200"/>
            <a:ext cx="20669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76200" y="8000738"/>
            <a:ext cx="3189421" cy="369332"/>
          </a:xfrm>
          <a:prstGeom prst="rect">
            <a:avLst/>
          </a:prstGeom>
          <a:noFill/>
        </p:spPr>
        <p:txBody>
          <a:bodyPr wrap="square" rtlCol="0">
            <a:spAutoFit/>
          </a:bodyPr>
          <a:lstStyle/>
          <a:p>
            <a:pPr algn="ctr"/>
            <a:r>
              <a:rPr lang="en-US" sz="900" dirty="0" smtClean="0">
                <a:latin typeface="Constantia" pitchFamily="18" charset="0"/>
              </a:rPr>
              <a:t>Any requests for info to be put into the monthly newsletters, please email Miss Nelson at jennifer_nelson@busdk12.com!</a:t>
            </a:r>
            <a:endParaRPr lang="en-US" sz="900" dirty="0">
              <a:latin typeface="Constantia" pitchFamily="18" charset="0"/>
            </a:endParaRPr>
          </a:p>
        </p:txBody>
      </p:sp>
      <p:sp>
        <p:nvSpPr>
          <p:cNvPr id="6" name="TextBox 5"/>
          <p:cNvSpPr txBox="1"/>
          <p:nvPr/>
        </p:nvSpPr>
        <p:spPr>
          <a:xfrm>
            <a:off x="-29309" y="42478"/>
            <a:ext cx="3429000" cy="307777"/>
          </a:xfrm>
          <a:prstGeom prst="rect">
            <a:avLst/>
          </a:prstGeom>
          <a:noFill/>
        </p:spPr>
        <p:txBody>
          <a:bodyPr wrap="square" rtlCol="0">
            <a:spAutoFit/>
          </a:bodyPr>
          <a:lstStyle/>
          <a:p>
            <a:pPr algn="ctr"/>
            <a:r>
              <a:rPr lang="en-US" sz="1400" dirty="0" smtClean="0">
                <a:latin typeface="Arial Rounded MT Bold" panose="020F0704030504030204" pitchFamily="34" charset="0"/>
              </a:rPr>
              <a:t>Box Tops Totals</a:t>
            </a:r>
          </a:p>
        </p:txBody>
      </p:sp>
      <p:sp>
        <p:nvSpPr>
          <p:cNvPr id="11" name="TextBox 10"/>
          <p:cNvSpPr txBox="1"/>
          <p:nvPr/>
        </p:nvSpPr>
        <p:spPr>
          <a:xfrm>
            <a:off x="125279" y="733424"/>
            <a:ext cx="2960821" cy="1815882"/>
          </a:xfrm>
          <a:prstGeom prst="rect">
            <a:avLst/>
          </a:prstGeom>
          <a:noFill/>
        </p:spPr>
        <p:txBody>
          <a:bodyPr wrap="square" rtlCol="0">
            <a:spAutoFit/>
          </a:bodyPr>
          <a:lstStyle/>
          <a:p>
            <a:pPr algn="ctr"/>
            <a:r>
              <a:rPr lang="en-US" sz="1400" dirty="0" smtClean="0">
                <a:latin typeface="Arial Rounded MT Bold" panose="020F0704030504030204" pitchFamily="34" charset="0"/>
              </a:rPr>
              <a:t>Keep turning in those Box Tops!  The 1</a:t>
            </a:r>
            <a:r>
              <a:rPr lang="en-US" sz="1400" baseline="30000" dirty="0" smtClean="0">
                <a:latin typeface="Arial Rounded MT Bold" panose="020F0704030504030204" pitchFamily="34" charset="0"/>
              </a:rPr>
              <a:t>st</a:t>
            </a:r>
            <a:r>
              <a:rPr lang="en-US" sz="1400" dirty="0" smtClean="0">
                <a:latin typeface="Arial Rounded MT Bold" panose="020F0704030504030204" pitchFamily="34" charset="0"/>
              </a:rPr>
              <a:t>, 2</a:t>
            </a:r>
            <a:r>
              <a:rPr lang="en-US" sz="1400" baseline="30000" dirty="0" smtClean="0">
                <a:latin typeface="Arial Rounded MT Bold" panose="020F0704030504030204" pitchFamily="34" charset="0"/>
              </a:rPr>
              <a:t>nd</a:t>
            </a:r>
            <a:r>
              <a:rPr lang="en-US" sz="1400" dirty="0" smtClean="0">
                <a:latin typeface="Arial Rounded MT Bold" panose="020F0704030504030204" pitchFamily="34" charset="0"/>
              </a:rPr>
              <a:t>, and 3</a:t>
            </a:r>
            <a:r>
              <a:rPr lang="en-US" sz="1400" baseline="30000" dirty="0" smtClean="0">
                <a:latin typeface="Arial Rounded MT Bold" panose="020F0704030504030204" pitchFamily="34" charset="0"/>
              </a:rPr>
              <a:t>rd</a:t>
            </a:r>
            <a:r>
              <a:rPr lang="en-US" sz="1400" dirty="0" smtClean="0">
                <a:latin typeface="Arial Rounded MT Bold" panose="020F0704030504030204" pitchFamily="34" charset="0"/>
              </a:rPr>
              <a:t> place winners will receive a special treat at the end of the year.   Only a few more months to turn them in!  We will have an updated count for the April newsletter!   </a:t>
            </a:r>
          </a:p>
        </p:txBody>
      </p:sp>
      <p:sp>
        <p:nvSpPr>
          <p:cNvPr id="9" name="TextBox 8"/>
          <p:cNvSpPr txBox="1"/>
          <p:nvPr/>
        </p:nvSpPr>
        <p:spPr>
          <a:xfrm>
            <a:off x="295275" y="6934200"/>
            <a:ext cx="2819400" cy="1015663"/>
          </a:xfrm>
          <a:prstGeom prst="rect">
            <a:avLst/>
          </a:prstGeom>
          <a:noFill/>
          <a:ln w="38100">
            <a:solidFill>
              <a:schemeClr val="tx1"/>
            </a:solidFill>
            <a:prstDash val="lgDash"/>
          </a:ln>
        </p:spPr>
        <p:txBody>
          <a:bodyPr wrap="square" rtlCol="0">
            <a:spAutoFit/>
          </a:bodyPr>
          <a:lstStyle/>
          <a:p>
            <a:pPr algn="ctr"/>
            <a:r>
              <a:rPr lang="en-US" sz="1200" b="1" dirty="0" smtClean="0"/>
              <a:t>Thank you so much to Stewart’s Tax Service for your continued support!</a:t>
            </a:r>
          </a:p>
          <a:p>
            <a:pPr algn="ctr"/>
            <a:r>
              <a:rPr lang="en-US" sz="1200" dirty="0"/>
              <a:t>109 E </a:t>
            </a:r>
            <a:r>
              <a:rPr lang="en-US" sz="1200" dirty="0" err="1"/>
              <a:t>Fredricks</a:t>
            </a:r>
            <a:r>
              <a:rPr lang="en-US" sz="1200" dirty="0"/>
              <a:t> St </a:t>
            </a:r>
            <a:r>
              <a:rPr lang="en-US" sz="1200" dirty="0" err="1"/>
              <a:t>Bartsow</a:t>
            </a:r>
            <a:endParaRPr lang="en-US" sz="1200" dirty="0"/>
          </a:p>
          <a:p>
            <a:pPr algn="ctr"/>
            <a:r>
              <a:rPr lang="en-US" sz="1200" dirty="0"/>
              <a:t>Phone 760-255-4848</a:t>
            </a:r>
          </a:p>
          <a:p>
            <a:pPr algn="ctr"/>
            <a:r>
              <a:rPr lang="en-US" sz="1200" dirty="0"/>
              <a:t>Fax </a:t>
            </a:r>
            <a:r>
              <a:rPr lang="en-US" sz="1200" dirty="0" smtClean="0"/>
              <a:t>760-255-2436</a:t>
            </a:r>
            <a:endParaRPr lang="en-US" sz="1200" dirty="0"/>
          </a:p>
        </p:txBody>
      </p:sp>
      <p:pic>
        <p:nvPicPr>
          <p:cNvPr id="18"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9884" y="45356"/>
            <a:ext cx="601916" cy="640443"/>
          </a:xfrm>
          <a:prstGeom prst="rect">
            <a:avLst/>
          </a:prstGeom>
        </p:spPr>
      </p:pic>
      <p:sp>
        <p:nvSpPr>
          <p:cNvPr id="17" name="TextBox 16"/>
          <p:cNvSpPr txBox="1"/>
          <p:nvPr/>
        </p:nvSpPr>
        <p:spPr>
          <a:xfrm>
            <a:off x="3781424" y="7244483"/>
            <a:ext cx="3038475" cy="784830"/>
          </a:xfrm>
          <a:prstGeom prst="rect">
            <a:avLst/>
          </a:prstGeom>
          <a:noFill/>
          <a:ln>
            <a:solidFill>
              <a:schemeClr val="tx1"/>
            </a:solidFill>
            <a:prstDash val="sysDot"/>
          </a:ln>
        </p:spPr>
        <p:txBody>
          <a:bodyPr wrap="square" rtlCol="0">
            <a:spAutoFit/>
          </a:bodyPr>
          <a:lstStyle/>
          <a:p>
            <a:pPr algn="ctr"/>
            <a:r>
              <a:rPr lang="en-US" sz="1100" dirty="0" smtClean="0">
                <a:latin typeface="Britannic Bold" panose="020B0903060703020204" pitchFamily="34" charset="0"/>
              </a:rPr>
              <a:t>Remember you can find this information as well as other important information on our school website: </a:t>
            </a:r>
            <a:r>
              <a:rPr lang="en-US" sz="1200" u="sng" dirty="0">
                <a:hlinkClick r:id="rId5"/>
              </a:rPr>
              <a:t>http://barstow.k12.ca.us/HES</a:t>
            </a:r>
            <a:r>
              <a:rPr lang="en-US" sz="1200" u="sng" dirty="0" smtClean="0">
                <a:hlinkClick r:id="rId5"/>
              </a:rPr>
              <a:t>/</a:t>
            </a:r>
            <a:endParaRPr lang="en-US" sz="1200" dirty="0"/>
          </a:p>
        </p:txBody>
      </p:sp>
      <p:sp>
        <p:nvSpPr>
          <p:cNvPr id="23" name="Rectangle 22"/>
          <p:cNvSpPr/>
          <p:nvPr/>
        </p:nvSpPr>
        <p:spPr>
          <a:xfrm>
            <a:off x="19050" y="4906538"/>
            <a:ext cx="3429000" cy="1815882"/>
          </a:xfrm>
          <a:prstGeom prst="rect">
            <a:avLst/>
          </a:prstGeom>
        </p:spPr>
        <p:txBody>
          <a:bodyPr>
            <a:spAutoFit/>
          </a:bodyPr>
          <a:lstStyle/>
          <a:p>
            <a:pPr algn="ctr"/>
            <a:r>
              <a:rPr lang="en-US" sz="1600" b="1" u="sng" dirty="0">
                <a:latin typeface="Centaur" panose="02030504050205020304" pitchFamily="18" charset="0"/>
              </a:rPr>
              <a:t>6</a:t>
            </a:r>
            <a:r>
              <a:rPr lang="en-US" sz="1600" b="1" u="sng" baseline="30000" dirty="0">
                <a:latin typeface="Centaur" panose="02030504050205020304" pitchFamily="18" charset="0"/>
              </a:rPr>
              <a:t>th</a:t>
            </a:r>
            <a:r>
              <a:rPr lang="en-US" sz="1600" b="1" u="sng" dirty="0">
                <a:latin typeface="Centaur" panose="02030504050205020304" pitchFamily="18" charset="0"/>
              </a:rPr>
              <a:t> Grade Parents</a:t>
            </a:r>
            <a:r>
              <a:rPr lang="en-US" sz="1600" dirty="0">
                <a:latin typeface="Centaur" panose="02030504050205020304" pitchFamily="18" charset="0"/>
              </a:rPr>
              <a:t>:  Make sure your students receive </a:t>
            </a:r>
            <a:r>
              <a:rPr lang="en-US" sz="1600" dirty="0" smtClean="0">
                <a:latin typeface="Centaur" panose="02030504050205020304" pitchFamily="18" charset="0"/>
              </a:rPr>
              <a:t>their </a:t>
            </a:r>
            <a:r>
              <a:rPr lang="en-US" sz="1600" b="1" dirty="0" smtClean="0">
                <a:latin typeface="Centaur" panose="02030504050205020304" pitchFamily="18" charset="0"/>
              </a:rPr>
              <a:t>T-DAP</a:t>
            </a:r>
            <a:r>
              <a:rPr lang="en-US" sz="1600" dirty="0" smtClean="0">
                <a:latin typeface="Centaur" panose="02030504050205020304" pitchFamily="18" charset="0"/>
              </a:rPr>
              <a:t> </a:t>
            </a:r>
            <a:r>
              <a:rPr lang="en-US" sz="1600" dirty="0">
                <a:latin typeface="Centaur" panose="02030504050205020304" pitchFamily="18" charset="0"/>
              </a:rPr>
              <a:t>shots </a:t>
            </a:r>
            <a:r>
              <a:rPr lang="en-US" sz="1600" b="1" i="1" dirty="0">
                <a:latin typeface="Centaur" panose="02030504050205020304" pitchFamily="18" charset="0"/>
              </a:rPr>
              <a:t>before</a:t>
            </a:r>
            <a:r>
              <a:rPr lang="en-US" sz="1600" dirty="0">
                <a:latin typeface="Centaur" panose="02030504050205020304" pitchFamily="18" charset="0"/>
              </a:rPr>
              <a:t> they enter 7</a:t>
            </a:r>
            <a:r>
              <a:rPr lang="en-US" sz="1600" baseline="30000" dirty="0">
                <a:latin typeface="Centaur" panose="02030504050205020304" pitchFamily="18" charset="0"/>
              </a:rPr>
              <a:t>th</a:t>
            </a:r>
            <a:r>
              <a:rPr lang="en-US" sz="1600" dirty="0">
                <a:latin typeface="Centaur" panose="02030504050205020304" pitchFamily="18" charset="0"/>
              </a:rPr>
              <a:t> grade!  It is a </a:t>
            </a:r>
            <a:r>
              <a:rPr lang="en-US" sz="1600" b="1" i="1" dirty="0">
                <a:latin typeface="Centaur" panose="02030504050205020304" pitchFamily="18" charset="0"/>
              </a:rPr>
              <a:t>requirement</a:t>
            </a:r>
            <a:r>
              <a:rPr lang="en-US" sz="1600" dirty="0">
                <a:latin typeface="Centaur" panose="02030504050205020304" pitchFamily="18" charset="0"/>
              </a:rPr>
              <a:t> for all schools!  They </a:t>
            </a:r>
            <a:r>
              <a:rPr lang="en-US" sz="1600" b="1" i="1" u="sng" dirty="0">
                <a:latin typeface="Centaur" panose="02030504050205020304" pitchFamily="18" charset="0"/>
              </a:rPr>
              <a:t>will not be able </a:t>
            </a:r>
            <a:r>
              <a:rPr lang="en-US" sz="1600" dirty="0">
                <a:latin typeface="Centaur" panose="02030504050205020304" pitchFamily="18" charset="0"/>
              </a:rPr>
              <a:t>to attend school next year if they have not received it</a:t>
            </a:r>
            <a:r>
              <a:rPr lang="en-US" sz="1600" dirty="0" smtClean="0">
                <a:latin typeface="Centaur" panose="02030504050205020304" pitchFamily="18" charset="0"/>
              </a:rPr>
              <a:t>!  If you have already had your shot, please bring the records in to Ms. Diana!   </a:t>
            </a:r>
            <a:endParaRPr lang="en-US" sz="1600" dirty="0">
              <a:latin typeface="Centaur" panose="02030504050205020304" pitchFamily="18" charset="0"/>
            </a:endParaRPr>
          </a:p>
        </p:txBody>
      </p:sp>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9846" y="4426452"/>
            <a:ext cx="1762128" cy="443495"/>
          </a:xfrm>
          <a:prstGeom prst="rect">
            <a:avLst/>
          </a:prstGeom>
        </p:spPr>
      </p:pic>
      <p:sp>
        <p:nvSpPr>
          <p:cNvPr id="22" name="TextBox 21"/>
          <p:cNvSpPr txBox="1"/>
          <p:nvPr/>
        </p:nvSpPr>
        <p:spPr>
          <a:xfrm>
            <a:off x="3399690" y="152400"/>
            <a:ext cx="3372583" cy="2431435"/>
          </a:xfrm>
          <a:prstGeom prst="rect">
            <a:avLst/>
          </a:prstGeom>
          <a:noFill/>
          <a:ln w="38100">
            <a:solidFill>
              <a:schemeClr val="tx1"/>
            </a:solidFill>
          </a:ln>
        </p:spPr>
        <p:txBody>
          <a:bodyPr wrap="square" rtlCol="0">
            <a:spAutoFit/>
          </a:bodyPr>
          <a:lstStyle/>
          <a:p>
            <a:pPr algn="ctr"/>
            <a:r>
              <a:rPr lang="en-US" sz="800" dirty="0"/>
              <a:t>Students will take the computer-based Smarter Balanced Assessment (SBAC) test in </a:t>
            </a:r>
            <a:r>
              <a:rPr lang="en-US" sz="800" b="1" dirty="0"/>
              <a:t>Grades 3 through 6 </a:t>
            </a:r>
            <a:r>
              <a:rPr lang="en-US" sz="800" dirty="0"/>
              <a:t>from </a:t>
            </a:r>
            <a:r>
              <a:rPr lang="en-US" sz="800" b="1" dirty="0"/>
              <a:t>April 11-May </a:t>
            </a:r>
            <a:r>
              <a:rPr lang="en-US" sz="800" b="1" dirty="0" smtClean="0"/>
              <a:t>20.</a:t>
            </a:r>
            <a:r>
              <a:rPr lang="en-US" sz="800" dirty="0"/>
              <a:t> </a:t>
            </a:r>
            <a:r>
              <a:rPr lang="en-US" sz="800" dirty="0" smtClean="0"/>
              <a:t> To </a:t>
            </a:r>
            <a:r>
              <a:rPr lang="en-US" sz="800" dirty="0"/>
              <a:t>learn about the types of questions on the computer-based test, you and your child can view the practice and </a:t>
            </a:r>
            <a:r>
              <a:rPr lang="en-US" sz="800" dirty="0" smtClean="0"/>
              <a:t>training tests </a:t>
            </a:r>
            <a:r>
              <a:rPr lang="en-US" sz="800" dirty="0"/>
              <a:t>and resources online via the BUSD SBAC Practice and Training Test Webpage </a:t>
            </a:r>
            <a:r>
              <a:rPr lang="en-US" sz="800" u="sng" dirty="0">
                <a:hlinkClick r:id="rId7"/>
              </a:rPr>
              <a:t>http://goo.gl/9rBCTW</a:t>
            </a:r>
            <a:r>
              <a:rPr lang="en-US" sz="800" dirty="0"/>
              <a:t>. Additionally, the </a:t>
            </a:r>
            <a:r>
              <a:rPr lang="en-US" sz="800" dirty="0" smtClean="0"/>
              <a:t>BUSD SBAC </a:t>
            </a:r>
            <a:r>
              <a:rPr lang="en-US" sz="800" dirty="0"/>
              <a:t>webpage, </a:t>
            </a:r>
            <a:r>
              <a:rPr lang="en-US" sz="800" u="sng" dirty="0">
                <a:hlinkClick r:id="rId8"/>
              </a:rPr>
              <a:t>http://goo.gl/A3knLc</a:t>
            </a:r>
            <a:r>
              <a:rPr lang="en-US" sz="800" dirty="0"/>
              <a:t>, contains grade level parent guides which include overview and </a:t>
            </a:r>
            <a:r>
              <a:rPr lang="en-US" sz="800" dirty="0" smtClean="0"/>
              <a:t>sample questions</a:t>
            </a:r>
            <a:r>
              <a:rPr lang="en-US" sz="800" dirty="0"/>
              <a:t>. Links to </a:t>
            </a:r>
            <a:r>
              <a:rPr lang="en-US" sz="800" dirty="0" smtClean="0"/>
              <a:t>both webpages </a:t>
            </a:r>
            <a:r>
              <a:rPr lang="en-US" sz="800" dirty="0"/>
              <a:t>can be found under the </a:t>
            </a:r>
            <a:r>
              <a:rPr lang="en-US" sz="800" b="1" dirty="0"/>
              <a:t>For Parents </a:t>
            </a:r>
            <a:r>
              <a:rPr lang="en-US" sz="800" dirty="0"/>
              <a:t>menu at the top of the BUSD webpage, </a:t>
            </a:r>
            <a:r>
              <a:rPr lang="en-US" sz="800" u="sng" dirty="0">
                <a:hlinkClick r:id="rId9"/>
              </a:rPr>
              <a:t>www.barstow.k12.ca.us</a:t>
            </a:r>
            <a:r>
              <a:rPr lang="en-US" sz="800" dirty="0"/>
              <a:t>.</a:t>
            </a:r>
          </a:p>
          <a:p>
            <a:pPr algn="ctr"/>
            <a:r>
              <a:rPr lang="en-US" sz="800" dirty="0"/>
              <a:t> </a:t>
            </a:r>
          </a:p>
          <a:p>
            <a:pPr algn="ctr"/>
            <a:r>
              <a:rPr lang="en-US" sz="800" dirty="0"/>
              <a:t>Pursuant to California Code of Regulations, Title 5, Section 852(b), parents have the right to exempt their child from taking CAASPP </a:t>
            </a:r>
            <a:r>
              <a:rPr lang="en-US" sz="800" dirty="0" smtClean="0"/>
              <a:t>tests.  A </a:t>
            </a:r>
            <a:r>
              <a:rPr lang="en-US" sz="800" dirty="0"/>
              <a:t>formal letter signed by the student’s parent/guardian must be submitted to their school of attendance or Barstow Unified </a:t>
            </a:r>
            <a:r>
              <a:rPr lang="en-US" sz="800" dirty="0" smtClean="0"/>
              <a:t>District Instructional </a:t>
            </a:r>
            <a:r>
              <a:rPr lang="en-US" sz="800" dirty="0"/>
              <a:t>Support Services department for each student. The letter must contain the following information: year </a:t>
            </a:r>
            <a:r>
              <a:rPr lang="en-US" sz="800" dirty="0" smtClean="0"/>
              <a:t>of exemption</a:t>
            </a:r>
            <a:r>
              <a:rPr lang="en-US" sz="800" dirty="0"/>
              <a:t>, </a:t>
            </a:r>
            <a:r>
              <a:rPr lang="en-US" sz="800" dirty="0" smtClean="0"/>
              <a:t>child’s name</a:t>
            </a:r>
            <a:r>
              <a:rPr lang="en-US" sz="800" dirty="0"/>
              <a:t>, grade level, list of all tests they are to be exempt from participating in (see chart below) and the parent/guardians name </a:t>
            </a:r>
            <a:r>
              <a:rPr lang="en-US" sz="800" dirty="0" smtClean="0"/>
              <a:t>and signature</a:t>
            </a:r>
            <a:r>
              <a:rPr lang="en-US" sz="800" dirty="0"/>
              <a:t>. If you do choose exempt your student from testing, please submit exemption letters as </a:t>
            </a:r>
            <a:r>
              <a:rPr lang="en-US" sz="800" dirty="0" smtClean="0"/>
              <a:t>soon as </a:t>
            </a:r>
            <a:r>
              <a:rPr lang="en-US" sz="800" dirty="0"/>
              <a:t>possible.</a:t>
            </a:r>
          </a:p>
        </p:txBody>
      </p:sp>
      <p:sp>
        <p:nvSpPr>
          <p:cNvPr id="15" name="TextBox 14"/>
          <p:cNvSpPr txBox="1"/>
          <p:nvPr/>
        </p:nvSpPr>
        <p:spPr>
          <a:xfrm>
            <a:off x="256488" y="2819400"/>
            <a:ext cx="2828844" cy="1323439"/>
          </a:xfrm>
          <a:prstGeom prst="rect">
            <a:avLst/>
          </a:prstGeom>
          <a:noFill/>
          <a:ln w="28575">
            <a:solidFill>
              <a:schemeClr val="tx1"/>
            </a:solidFill>
            <a:prstDash val="dash"/>
          </a:ln>
        </p:spPr>
        <p:txBody>
          <a:bodyPr wrap="square" rtlCol="0">
            <a:spAutoFit/>
          </a:bodyPr>
          <a:lstStyle/>
          <a:p>
            <a:pPr algn="ctr"/>
            <a:r>
              <a:rPr lang="en-US" sz="1600" dirty="0" smtClean="0">
                <a:latin typeface="Berlin Sans FB" panose="020E0602020502020306" pitchFamily="34" charset="0"/>
                <a:cs typeface="Aparajita" panose="020B0604020202020204" pitchFamily="34" charset="0"/>
              </a:rPr>
              <a:t>Henderson Staff would like to say a HUGE “Thank You” to </a:t>
            </a:r>
            <a:r>
              <a:rPr lang="en-US" sz="1600" i="1" u="sng" dirty="0" smtClean="0">
                <a:effectLst>
                  <a:outerShdw blurRad="38100" dist="38100" dir="2700000" algn="tl">
                    <a:srgbClr val="000000">
                      <a:alpha val="43137"/>
                    </a:srgbClr>
                  </a:outerShdw>
                </a:effectLst>
                <a:latin typeface="Berlin Sans FB" panose="020E0602020502020306" pitchFamily="34" charset="0"/>
                <a:cs typeface="Aparajita" panose="020B0604020202020204" pitchFamily="34" charset="0"/>
              </a:rPr>
              <a:t>Crossroads Assembly </a:t>
            </a:r>
            <a:r>
              <a:rPr lang="en-US" sz="1600" dirty="0" smtClean="0">
                <a:latin typeface="Berlin Sans FB" panose="020E0602020502020306" pitchFamily="34" charset="0"/>
                <a:cs typeface="Aparajita" panose="020B0604020202020204" pitchFamily="34" charset="0"/>
              </a:rPr>
              <a:t>for our lovely Valentine’s baskets!  It is so nice to be appreciated!</a:t>
            </a:r>
            <a:endParaRPr lang="en-US" sz="1600" dirty="0">
              <a:latin typeface="Berlin Sans FB" panose="020E0602020502020306" pitchFamily="34" charset="0"/>
              <a:cs typeface="Aparajita" panose="020B0604020202020204" pitchFamily="34" charset="0"/>
            </a:endParaRPr>
          </a:p>
        </p:txBody>
      </p:sp>
      <p:sp>
        <p:nvSpPr>
          <p:cNvPr id="2" name="TextBox 1"/>
          <p:cNvSpPr txBox="1"/>
          <p:nvPr/>
        </p:nvSpPr>
        <p:spPr>
          <a:xfrm>
            <a:off x="3500436" y="3581400"/>
            <a:ext cx="3343274" cy="3570208"/>
          </a:xfrm>
          <a:prstGeom prst="rect">
            <a:avLst/>
          </a:prstGeom>
          <a:noFill/>
        </p:spPr>
        <p:txBody>
          <a:bodyPr wrap="square" rtlCol="0">
            <a:spAutoFit/>
          </a:bodyPr>
          <a:lstStyle/>
          <a:p>
            <a:pPr algn="ctr"/>
            <a:r>
              <a:rPr lang="en-US" sz="1600" b="1" i="1" u="sng" dirty="0" smtClean="0">
                <a:effectLst>
                  <a:outerShdw blurRad="38100" dist="38100" dir="2700000" algn="tl">
                    <a:srgbClr val="000000">
                      <a:alpha val="43137"/>
                    </a:srgbClr>
                  </a:outerShdw>
                </a:effectLst>
                <a:latin typeface="Century Gothic" panose="020B0502020202020204" pitchFamily="34" charset="0"/>
              </a:rPr>
              <a:t>News from Classrooms!!!!</a:t>
            </a:r>
          </a:p>
          <a:p>
            <a:pPr algn="ctr"/>
            <a:r>
              <a:rPr lang="en-US" sz="1400" b="1" i="1" dirty="0" smtClean="0">
                <a:latin typeface="Century Gothic" panose="020B0502020202020204" pitchFamily="34" charset="0"/>
              </a:rPr>
              <a:t>Room 5</a:t>
            </a:r>
            <a:r>
              <a:rPr lang="en-US" sz="1400" dirty="0" smtClean="0">
                <a:latin typeface="Century Gothic" panose="020B0502020202020204" pitchFamily="34" charset="0"/>
              </a:rPr>
              <a:t>: The leprechaun, Sean O’Brien, is playing tricks on and giving treats to the students of room 5!  The students are busy designing and building traps so they can try to catch him!  Their traps will be judged, with each group winning a particular category!  We have been having so much fun!  </a:t>
            </a:r>
          </a:p>
          <a:p>
            <a:pPr algn="ctr"/>
            <a:endParaRPr lang="en-US" sz="1400" dirty="0" smtClean="0">
              <a:latin typeface="Century Gothic" panose="020B0502020202020204" pitchFamily="34" charset="0"/>
            </a:endParaRPr>
          </a:p>
          <a:p>
            <a:pPr algn="ctr"/>
            <a:r>
              <a:rPr lang="en-US" sz="1400" b="1" i="1" dirty="0" smtClean="0">
                <a:latin typeface="Century Gothic" panose="020B0502020202020204" pitchFamily="34" charset="0"/>
              </a:rPr>
              <a:t>Room 18</a:t>
            </a:r>
            <a:r>
              <a:rPr lang="en-US" sz="1400" dirty="0" smtClean="0">
                <a:latin typeface="Century Gothic" panose="020B0502020202020204" pitchFamily="34" charset="0"/>
              </a:rPr>
              <a:t>: Mrs. Mendez’s Language Arts classes are really enjoying being able to use Chrome Books in the classroom and are learning new and exciting things!</a:t>
            </a:r>
            <a:endParaRPr lang="en-US" sz="1400" dirty="0">
              <a:latin typeface="Century Gothic" panose="020B0502020202020204" pitchFamily="34" charset="0"/>
            </a:endParaRPr>
          </a:p>
        </p:txBody>
      </p:sp>
      <p:pic>
        <p:nvPicPr>
          <p:cNvPr id="2050" name="Picture 2" descr="C:\Users\jennifer_nelson\AppData\Local\Microsoft\Windows\Temporary Internet Files\Content.IE5\7KV8FBZR\news-flash[1].jpe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43447" y="2644387"/>
            <a:ext cx="1009650" cy="937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633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22654</TotalTime>
  <Words>1199</Words>
  <Application>Microsoft Office PowerPoint</Application>
  <PresentationFormat>On-screen Show (4:3)</PresentationFormat>
  <Paragraphs>64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Henderson Elementary Newsletter- March 2016</vt:lpstr>
      <vt:lpstr>         Mark your calendars for these important dates! March 9th- Report Cards Go Home! March 17th- PTA Meeting- Band Performance! 5:30 pm  March 17th- St. Patrick’s Day! March 18th- 50’s Day (50 days of school left!) March 21st- Jump Rope for Heart Money is due! March 24th- Jump Rope for Heart Event March 25th- Good Friday- No School! March 28th-April 1st- Spring Break- No school! April 4th- School Resumes </vt:lpstr>
      <vt:lpstr>PowerPoint Presentation</vt:lpstr>
      <vt:lpstr>PowerPoint Presentation</vt:lpstr>
    </vt:vector>
  </TitlesOfParts>
  <Company>Barstow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Henderson Elementary Newsletter- August 2013</dc:title>
  <dc:creator>Jennifer Nelson</dc:creator>
  <cp:lastModifiedBy>Jennifer Nelson</cp:lastModifiedBy>
  <cp:revision>318</cp:revision>
  <cp:lastPrinted>2016-03-08T16:40:44Z</cp:lastPrinted>
  <dcterms:created xsi:type="dcterms:W3CDTF">2013-08-09T16:24:48Z</dcterms:created>
  <dcterms:modified xsi:type="dcterms:W3CDTF">2016-03-11T19:29:04Z</dcterms:modified>
</cp:coreProperties>
</file>